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92" r:id="rId2"/>
  </p:sldMasterIdLst>
  <p:notesMasterIdLst>
    <p:notesMasterId r:id="rId66"/>
  </p:notesMasterIdLst>
  <p:handoutMasterIdLst>
    <p:handoutMasterId r:id="rId67"/>
  </p:handoutMasterIdLst>
  <p:sldIdLst>
    <p:sldId id="256" r:id="rId3"/>
    <p:sldId id="471" r:id="rId4"/>
    <p:sldId id="516" r:id="rId5"/>
    <p:sldId id="637" r:id="rId6"/>
    <p:sldId id="745" r:id="rId7"/>
    <p:sldId id="640" r:id="rId8"/>
    <p:sldId id="746" r:id="rId9"/>
    <p:sldId id="679" r:id="rId10"/>
    <p:sldId id="678" r:id="rId11"/>
    <p:sldId id="747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687" r:id="rId20"/>
    <p:sldId id="688" r:id="rId21"/>
    <p:sldId id="689" r:id="rId22"/>
    <p:sldId id="690" r:id="rId23"/>
    <p:sldId id="691" r:id="rId24"/>
    <p:sldId id="692" r:id="rId25"/>
    <p:sldId id="693" r:id="rId26"/>
    <p:sldId id="652" r:id="rId27"/>
    <p:sldId id="653" r:id="rId28"/>
    <p:sldId id="695" r:id="rId29"/>
    <p:sldId id="696" r:id="rId30"/>
    <p:sldId id="697" r:id="rId31"/>
    <p:sldId id="698" r:id="rId32"/>
    <p:sldId id="699" r:id="rId33"/>
    <p:sldId id="702" r:id="rId34"/>
    <p:sldId id="655" r:id="rId35"/>
    <p:sldId id="661" r:id="rId36"/>
    <p:sldId id="664" r:id="rId37"/>
    <p:sldId id="703" r:id="rId38"/>
    <p:sldId id="704" r:id="rId39"/>
    <p:sldId id="705" r:id="rId40"/>
    <p:sldId id="706" r:id="rId41"/>
    <p:sldId id="707" r:id="rId42"/>
    <p:sldId id="708" r:id="rId43"/>
    <p:sldId id="712" r:id="rId44"/>
    <p:sldId id="713" r:id="rId45"/>
    <p:sldId id="715" r:id="rId46"/>
    <p:sldId id="719" r:id="rId47"/>
    <p:sldId id="720" r:id="rId48"/>
    <p:sldId id="721" r:id="rId49"/>
    <p:sldId id="724" r:id="rId50"/>
    <p:sldId id="725" r:id="rId51"/>
    <p:sldId id="726" r:id="rId52"/>
    <p:sldId id="727" r:id="rId53"/>
    <p:sldId id="730" r:id="rId54"/>
    <p:sldId id="731" r:id="rId55"/>
    <p:sldId id="734" r:id="rId56"/>
    <p:sldId id="735" r:id="rId57"/>
    <p:sldId id="736" r:id="rId58"/>
    <p:sldId id="737" r:id="rId59"/>
    <p:sldId id="739" r:id="rId60"/>
    <p:sldId id="740" r:id="rId61"/>
    <p:sldId id="741" r:id="rId62"/>
    <p:sldId id="742" r:id="rId63"/>
    <p:sldId id="743" r:id="rId64"/>
    <p:sldId id="744" r:id="rId6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HY견고딕" panose="02030600000101010101" pitchFamily="18" charset="-127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  <p:embeddedFont>
      <p:font typeface="나눔고딕" panose="020D0604000000000000" pitchFamily="50" charset="-127"/>
      <p:regular r:id="rId7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5C0DA"/>
    <a:srgbClr val="3C479D"/>
    <a:srgbClr val="008000"/>
    <a:srgbClr val="7D5087"/>
    <a:srgbClr val="BB99C3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139" autoAdjust="0"/>
  </p:normalViewPr>
  <p:slideViewPr>
    <p:cSldViewPr>
      <p:cViewPr varScale="1">
        <p:scale>
          <a:sx n="111" d="100"/>
          <a:sy n="111" d="100"/>
        </p:scale>
        <p:origin x="1158" y="114"/>
      </p:cViewPr>
      <p:guideLst>
        <p:guide orient="horz" pos="73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2023-09-14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2023-09-14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7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gradFill>
          <a:gsLst>
            <a:gs pos="0">
              <a:srgbClr val="00AEBC"/>
            </a:gs>
            <a:gs pos="35000">
              <a:srgbClr val="41B897"/>
            </a:gs>
            <a:gs pos="50000">
              <a:srgbClr val="69C5C9"/>
            </a:gs>
            <a:gs pos="100000">
              <a:srgbClr val="D4EC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47DB75-24E7-5247-EC18-35CCB9128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0" y="0"/>
            <a:ext cx="5517232" cy="5517232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5B0741-D32E-A92B-8126-3BA4EB7CBE31}"/>
              </a:ext>
            </a:extLst>
          </p:cNvPr>
          <p:cNvSpPr txBox="1"/>
          <p:nvPr userDrawn="1"/>
        </p:nvSpPr>
        <p:spPr>
          <a:xfrm>
            <a:off x="5446823" y="1556792"/>
            <a:ext cx="3543870" cy="32403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5300" spc="-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메타버스</a:t>
            </a:r>
            <a:r>
              <a:rPr lang="ko-KR" altLang="en-US" sz="4800" spc="-300" dirty="0">
                <a:solidFill>
                  <a:schemeClr val="tx1"/>
                </a:solidFill>
                <a:latin typeface="+mn-ea"/>
                <a:ea typeface="+mn-ea"/>
              </a:rPr>
              <a:t>로</a:t>
            </a:r>
            <a:endParaRPr lang="en-US" altLang="ko-KR" sz="4800" spc="-3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4800" spc="-300" dirty="0">
                <a:solidFill>
                  <a:schemeClr val="tx1"/>
                </a:solidFill>
                <a:latin typeface="+mn-ea"/>
                <a:ea typeface="+mn-ea"/>
              </a:rPr>
              <a:t>구현하는</a:t>
            </a:r>
            <a:endParaRPr lang="en-US" altLang="ko-KR" sz="4800" spc="-3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5300" spc="-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나만의 세상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49B6E-285F-AE01-F74F-AB9BF612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8240"/>
            <a:ext cx="9144000" cy="1484784"/>
          </a:xfr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0" lang="ko-KR" altLang="en-US" b="1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044145B-0049-BC36-3887-C8C92E56B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77" y="270972"/>
            <a:ext cx="1800000" cy="3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란배경 4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900" y="-3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42ACD2-C479-4D96-BA48-BBC9BC28906D}"/>
              </a:ext>
            </a:extLst>
          </p:cNvPr>
          <p:cNvSpPr/>
          <p:nvPr userDrawn="1"/>
        </p:nvSpPr>
        <p:spPr>
          <a:xfrm>
            <a:off x="0" y="0"/>
            <a:ext cx="9144000" cy="19449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</p:spTree>
    <p:extLst>
      <p:ext uri="{BB962C8B-B14F-4D97-AF65-F5344CB8AC3E}">
        <p14:creationId xmlns:p14="http://schemas.microsoft.com/office/powerpoint/2010/main" val="208879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53">
          <p15:clr>
            <a:srgbClr val="FBAE40"/>
          </p15:clr>
        </p15:guide>
        <p15:guide id="2" orient="horz" pos="16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란배경 2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5C899-5891-4C99-B733-718F98E69E16}"/>
              </a:ext>
            </a:extLst>
          </p:cNvPr>
          <p:cNvSpPr/>
          <p:nvPr userDrawn="1"/>
        </p:nvSpPr>
        <p:spPr>
          <a:xfrm>
            <a:off x="0" y="0"/>
            <a:ext cx="9144000" cy="24323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</p:spTree>
    <p:extLst>
      <p:ext uri="{BB962C8B-B14F-4D97-AF65-F5344CB8AC3E}">
        <p14:creationId xmlns:p14="http://schemas.microsoft.com/office/powerpoint/2010/main" val="3988795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란배경 1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4EF594-DCDA-49C9-AAA7-01D40874C0B7}"/>
              </a:ext>
            </a:extLst>
          </p:cNvPr>
          <p:cNvSpPr/>
          <p:nvPr userDrawn="1"/>
        </p:nvSpPr>
        <p:spPr>
          <a:xfrm>
            <a:off x="0" y="0"/>
            <a:ext cx="9144000" cy="28523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</p:spTree>
    <p:extLst>
      <p:ext uri="{BB962C8B-B14F-4D97-AF65-F5344CB8AC3E}">
        <p14:creationId xmlns:p14="http://schemas.microsoft.com/office/powerpoint/2010/main" val="181907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F0FC93-E807-4BB7-9799-23F4687C4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2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F5C-305F-4C5D-84E7-D65D0654C5D2}"/>
              </a:ext>
            </a:extLst>
          </p:cNvPr>
          <p:cNvSpPr/>
          <p:nvPr userDrawn="1"/>
        </p:nvSpPr>
        <p:spPr>
          <a:xfrm>
            <a:off x="-2" y="0"/>
            <a:ext cx="457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0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8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87B501-E9D3-44A2-AE73-A02FC4A68313}"/>
              </a:ext>
            </a:extLst>
          </p:cNvPr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E45763-F024-4D79-8B55-607030385153}"/>
              </a:ext>
            </a:extLst>
          </p:cNvPr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2A96B1-23B7-4586-AA70-7B9635DFEEAF}"/>
              </a:ext>
            </a:extLst>
          </p:cNvPr>
          <p:cNvSpPr/>
          <p:nvPr userDrawn="1"/>
        </p:nvSpPr>
        <p:spPr>
          <a:xfrm>
            <a:off x="0" y="1"/>
            <a:ext cx="9144000" cy="6529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B28442C1-827B-407E-8E8D-E74B81D3D0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</p:spTree>
    <p:extLst>
      <p:ext uri="{BB962C8B-B14F-4D97-AF65-F5344CB8AC3E}">
        <p14:creationId xmlns:p14="http://schemas.microsoft.com/office/powerpoint/2010/main" val="372060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89607-AD93-4065-BCE3-DA8048DBE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00"/>
          <a:stretch/>
        </p:blipFill>
        <p:spPr>
          <a:xfrm flipH="1">
            <a:off x="-1" y="0"/>
            <a:ext cx="400703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F5C-305F-4C5D-84E7-D65D0654C5D2}"/>
              </a:ext>
            </a:extLst>
          </p:cNvPr>
          <p:cNvSpPr/>
          <p:nvPr userDrawn="1"/>
        </p:nvSpPr>
        <p:spPr>
          <a:xfrm>
            <a:off x="391886" y="0"/>
            <a:ext cx="3788229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527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EEC5E5-EC5C-434E-9C1D-09F736322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70"/>
          <a:stretch/>
        </p:blipFill>
        <p:spPr>
          <a:xfrm flipH="1">
            <a:off x="0" y="0"/>
            <a:ext cx="404948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37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2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+mn-ea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E99A3F-051C-4595-B132-EBA1AEDD6C9C}"/>
              </a:ext>
            </a:extLst>
          </p:cNvPr>
          <p:cNvGrpSpPr/>
          <p:nvPr userDrawn="1"/>
        </p:nvGrpSpPr>
        <p:grpSpPr>
          <a:xfrm>
            <a:off x="0" y="1"/>
            <a:ext cx="2586446" cy="6857999"/>
            <a:chOff x="0" y="0"/>
            <a:chExt cx="3448594" cy="68579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410619-02AD-4660-B607-3BE789CA7D3E}"/>
                </a:ext>
              </a:extLst>
            </p:cNvPr>
            <p:cNvSpPr/>
            <p:nvPr/>
          </p:nvSpPr>
          <p:spPr>
            <a:xfrm>
              <a:off x="0" y="0"/>
              <a:ext cx="3448594" cy="4667794"/>
            </a:xfrm>
            <a:prstGeom prst="rect">
              <a:avLst/>
            </a:prstGeom>
            <a:solidFill>
              <a:srgbClr val="17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5C9CC3-F8BE-40C9-9B21-37ECBB703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21"/>
            <a:stretch/>
          </p:blipFill>
          <p:spPr>
            <a:xfrm>
              <a:off x="0" y="4131400"/>
              <a:ext cx="3448594" cy="2726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304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799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Arial" panose="020B0604020202020204" pitchFamily="34" charset="0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 charset="0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 charset="0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굴림" charset="-127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err="1">
                <a:latin typeface="HY견고딕" pitchFamily="18" charset="-127"/>
                <a:ea typeface="HY견고딕" pitchFamily="18" charset="-127"/>
                <a:cs typeface="Noto Sans" panose="020B0502040504020204" pitchFamily="34" charset="0"/>
              </a:rPr>
              <a:t>IT</a:t>
            </a:r>
            <a:r>
              <a:rPr kumimoji="0" lang="en-US" altLang="ko-KR" sz="2400" baseline="0" dirty="0" err="1">
                <a:latin typeface="HY견고딕" pitchFamily="18" charset="-127"/>
                <a:ea typeface="HY견고딕" pitchFamily="18" charset="-127"/>
                <a:cs typeface="Noto Sans" panose="020B0502040504020204" pitchFamily="34" charset="0"/>
              </a:rPr>
              <a:t>@CookBook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  <a:cs typeface="Noto Sans" panose="020B0502040504020204" pitchFamily="34" charset="0"/>
              </a:rPr>
              <a:t>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  <a:cs typeface="Noto Sans" panose="020B0502040504020204" pitchFamily="34" charset="0"/>
              </a:rPr>
              <a:t>메타버스로 구현하는 나만의 세상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  <a:cs typeface="Noto Sans" panose="020B0502040504020204" pitchFamily="34" charset="0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3C479D"/>
              </a:buClr>
              <a:buFont typeface="Arial" panose="020B0604020202020204" pitchFamily="34" charset="0"/>
              <a:buChar char="•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20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800"/>
            </a:lvl4pPr>
            <a:lvl5pPr marL="990600" indent="-180975"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전환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란배경 7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9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253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  <p15:guide id="2" orient="horz" pos="14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1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/43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02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685351" rtl="0" eaLnBrk="1" latinLnBrk="1" hangingPunct="1">
        <a:lnSpc>
          <a:spcPct val="90000"/>
        </a:lnSpc>
        <a:spcBef>
          <a:spcPct val="0"/>
        </a:spcBef>
        <a:buNone/>
        <a:defRPr sz="32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38" indent="-171338" algn="l" defTabSz="685351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0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6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36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03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47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3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064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2739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675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3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02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70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37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0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727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402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6">
          <p15:clr>
            <a:srgbClr val="F26B43"/>
          </p15:clr>
        </p15:guide>
        <p15:guide id="3" pos="724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415">
          <p15:clr>
            <a:srgbClr val="F26B43"/>
          </p15:clr>
        </p15:guide>
        <p15:guide id="8" pos="5110">
          <p15:clr>
            <a:srgbClr val="F26B43"/>
          </p15:clr>
        </p15:guide>
        <p15:guide id="9" pos="6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log.roblox.com/2021/05/gucci-garden-experience/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G3tQYlZ6JQ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ovice.in/ko/index.htm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gb/hololen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qK4o6_dsI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ardiology.com/videos/video-users-can-touch-virtual-reality-hear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youtu.be/_prapGozD08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vrworld.com/2015/04/13/privacy-matters-the-looming-threat-over-ar/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239E0-E3DF-457D-AC16-EC134931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02 </a:t>
            </a:r>
            <a:r>
              <a:rPr lang="ko-KR" altLang="en-US" dirty="0"/>
              <a:t>메타버스 관련 기술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0C2A04E-750F-BC06-C0E6-ADE2190081B0}"/>
              </a:ext>
            </a:extLst>
          </p:cNvPr>
          <p:cNvSpPr txBox="1">
            <a:spLocks/>
          </p:cNvSpPr>
          <p:nvPr/>
        </p:nvSpPr>
        <p:spPr bwMode="auto">
          <a:xfrm>
            <a:off x="5486344" y="260648"/>
            <a:ext cx="3635896" cy="4176464"/>
          </a:xfrm>
          <a:prstGeom prst="rect">
            <a:avLst/>
          </a:prstGeom>
          <a:solidFill>
            <a:srgbClr val="D4ECEA"/>
          </a:solidFill>
          <a:ln w="25400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0" lang="ko-KR" altLang="en-US" sz="4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err="1" smtClean="0">
                <a:solidFill>
                  <a:srgbClr val="FF0000"/>
                </a:solidFill>
              </a:rPr>
              <a:t>메타버스의</a:t>
            </a:r>
            <a:r>
              <a:rPr lang="ko-KR" altLang="en-US" sz="5400" dirty="0" smtClean="0">
                <a:solidFill>
                  <a:srgbClr val="FF0000"/>
                </a:solidFill>
              </a:rPr>
              <a:t> </a:t>
            </a:r>
            <a:endParaRPr lang="en-US" altLang="ko-KR" sz="5400" dirty="0" smtClean="0">
              <a:solidFill>
                <a:srgbClr val="FF0000"/>
              </a:solidFill>
            </a:endParaRPr>
          </a:p>
          <a:p>
            <a:r>
              <a:rPr lang="ko-KR" altLang="en-US" sz="5400" dirty="0" smtClean="0">
                <a:solidFill>
                  <a:srgbClr val="FF0000"/>
                </a:solidFill>
              </a:rPr>
              <a:t>정석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" y="1421290"/>
            <a:ext cx="8536432" cy="151216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293144" y="1781330"/>
            <a:ext cx="30243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2824" y="2122298"/>
            <a:ext cx="5112568" cy="19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84832" y="2501410"/>
            <a:ext cx="82089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96662" y="2861450"/>
            <a:ext cx="3832586" cy="264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6" y="3140968"/>
            <a:ext cx="6085080" cy="34014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48264" y="3140968"/>
            <a:ext cx="432048" cy="2160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35696" y="5517232"/>
            <a:ext cx="1080120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0816" y="971436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혼합 현실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808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/>
              <a:t>혼합현실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u="sng" dirty="0">
                <a:solidFill>
                  <a:srgbClr val="FF0000"/>
                </a:solidFill>
              </a:rPr>
              <a:t>가상과 현실의 스펙트럼 개념을 </a:t>
            </a:r>
            <a:r>
              <a:rPr lang="ko-KR" altLang="en-US" sz="1800" b="1" u="sng" dirty="0" smtClean="0">
                <a:solidFill>
                  <a:srgbClr val="FF0000"/>
                </a:solidFill>
              </a:rPr>
              <a:t>적용</a:t>
            </a:r>
            <a:endParaRPr lang="en-US" altLang="ko-KR" sz="1800" b="1" u="sng" dirty="0" smtClean="0">
              <a:solidFill>
                <a:srgbClr val="FF0000"/>
              </a:solidFill>
            </a:endParaRPr>
          </a:p>
          <a:p>
            <a:pPr marL="447675" lvl="2" indent="0">
              <a:buClr>
                <a:srgbClr val="3C479D"/>
              </a:buClr>
              <a:buNone/>
            </a:pPr>
            <a:r>
              <a:rPr lang="ko-KR" altLang="en-US" sz="1200" dirty="0" smtClean="0">
                <a:solidFill>
                  <a:srgbClr val="FF0000"/>
                </a:solidFill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=&gt; </a:t>
            </a:r>
            <a:r>
              <a:rPr lang="ko-KR" altLang="en-US" sz="1200" dirty="0" smtClean="0">
                <a:solidFill>
                  <a:srgbClr val="FF0000"/>
                </a:solidFill>
              </a:rPr>
              <a:t>스펙트럼</a:t>
            </a:r>
            <a:r>
              <a:rPr lang="en-US" altLang="ko-KR" sz="1200" dirty="0">
                <a:solidFill>
                  <a:srgbClr val="FF0000"/>
                </a:solidFill>
              </a:rPr>
              <a:t>(spectrum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r>
              <a:rPr lang="en-US" altLang="ko-KR" sz="1200" dirty="0">
                <a:solidFill>
                  <a:srgbClr val="FF0000"/>
                </a:solidFill>
              </a:rPr>
              <a:t>: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흔히 빛을 프리즘 등의 도구로 색깔에 따라 분해해서 살펴보는 것을 일컫는다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ko-KR" altLang="en-US" sz="1200" dirty="0">
                <a:solidFill>
                  <a:srgbClr val="FF0000"/>
                </a:solidFill>
              </a:rPr>
              <a:t>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447675" lvl="2" indent="0">
              <a:buClr>
                <a:srgbClr val="3C479D"/>
              </a:buClr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=&gt; </a:t>
            </a:r>
            <a:r>
              <a:rPr lang="ko-KR" altLang="en-US" sz="1200" dirty="0" smtClean="0">
                <a:solidFill>
                  <a:srgbClr val="FF0000"/>
                </a:solidFill>
              </a:rPr>
              <a:t>넓은 </a:t>
            </a:r>
            <a:r>
              <a:rPr lang="ko-KR" altLang="en-US" sz="1200" dirty="0">
                <a:solidFill>
                  <a:srgbClr val="FF0000"/>
                </a:solidFill>
              </a:rPr>
              <a:t>의미로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b="1" u="sng" dirty="0">
                <a:solidFill>
                  <a:srgbClr val="FF0000"/>
                </a:solidFill>
              </a:rPr>
              <a:t>어떤 복합적인 신호를 가진 것을 </a:t>
            </a:r>
            <a:r>
              <a:rPr lang="en-US" altLang="ko-KR" sz="1200" b="1" u="sng" dirty="0">
                <a:solidFill>
                  <a:srgbClr val="FF0000"/>
                </a:solidFill>
              </a:rPr>
              <a:t>1~2</a:t>
            </a:r>
            <a:r>
              <a:rPr lang="ko-KR" altLang="en-US" sz="1200" b="1" u="sng" dirty="0">
                <a:solidFill>
                  <a:srgbClr val="FF0000"/>
                </a:solidFill>
              </a:rPr>
              <a:t>가지 신호에 따라 분해해서 표시하는 기술</a:t>
            </a:r>
            <a:endParaRPr lang="en-US" altLang="ko-KR" sz="1200" b="1" u="sng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97EAE0-6EEA-59A5-FD95-34F7EEA6D067}"/>
              </a:ext>
            </a:extLst>
          </p:cNvPr>
          <p:cNvSpPr/>
          <p:nvPr/>
        </p:nvSpPr>
        <p:spPr>
          <a:xfrm>
            <a:off x="1115616" y="2836097"/>
            <a:ext cx="7344816" cy="374441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23372-6A25-4A74-DF6A-FDEAEBFFBF35}"/>
              </a:ext>
            </a:extLst>
          </p:cNvPr>
          <p:cNvSpPr txBox="1"/>
          <p:nvPr/>
        </p:nvSpPr>
        <p:spPr>
          <a:xfrm>
            <a:off x="1115616" y="2836097"/>
            <a:ext cx="4608512" cy="445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하나 더 알기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]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혼합현실 구현을 위한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HMD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10675D-DD72-53F2-7809-E4B1984A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2" y="3632279"/>
            <a:ext cx="7196084" cy="25974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54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107504" y="980728"/>
            <a:ext cx="8208912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4. </a:t>
            </a:r>
            <a:r>
              <a:rPr lang="ko-KR" altLang="en-US" sz="2000" dirty="0" smtClean="0"/>
              <a:t>확장 현실</a:t>
            </a:r>
            <a:endParaRPr lang="en-US" altLang="ko-KR" sz="2000" dirty="0" smtClean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 smtClean="0"/>
          </a:p>
          <a:p>
            <a:pPr marL="0" indent="0">
              <a:buClr>
                <a:srgbClr val="3C479D"/>
              </a:buClr>
              <a:buNone/>
            </a:pP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b="1" u="sng" dirty="0">
                <a:solidFill>
                  <a:srgbClr val="FF0000"/>
                </a:solidFill>
              </a:rPr>
              <a:t>현실과 가상의 상호작용이 기존보다 강화된 모습</a:t>
            </a:r>
            <a:r>
              <a:rPr lang="ko-KR" altLang="en-US" sz="1400" b="1" dirty="0"/>
              <a:t>일 것으로 예상됨</a:t>
            </a:r>
            <a:endParaRPr lang="en-US" altLang="ko-KR" sz="1400" b="1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b="1" dirty="0"/>
              <a:t>기기의 소형화</a:t>
            </a:r>
            <a:r>
              <a:rPr lang="en-US" altLang="ko-KR" sz="1400" b="1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편의성 향상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웨어러블 기술</a:t>
            </a:r>
            <a:r>
              <a:rPr lang="en-US" altLang="ko-KR" sz="1400" b="1" dirty="0"/>
              <a:t>)</a:t>
            </a:r>
          </a:p>
          <a:p>
            <a:pPr lvl="2"/>
            <a:r>
              <a:rPr lang="ko-KR" altLang="en-US" sz="1400" b="1" u="sng" dirty="0">
                <a:solidFill>
                  <a:srgbClr val="FF0000"/>
                </a:solidFill>
              </a:rPr>
              <a:t>휴먼 인터페이스 기술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사람의 음성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동작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뇌파를 통해 입력</a:t>
            </a:r>
            <a:endParaRPr lang="en-US" altLang="ko-KR" sz="1400" b="1" dirty="0"/>
          </a:p>
          <a:p>
            <a:pPr lvl="2"/>
            <a:r>
              <a:rPr lang="ko-KR" altLang="en-US" sz="1400" b="1" u="sng" dirty="0">
                <a:solidFill>
                  <a:srgbClr val="FF0000"/>
                </a:solidFill>
              </a:rPr>
              <a:t>확장현실 구현을 위한</a:t>
            </a:r>
            <a:r>
              <a:rPr lang="en-US" altLang="ko-KR" sz="1400" b="1" u="sng" dirty="0">
                <a:solidFill>
                  <a:srgbClr val="FF0000"/>
                </a:solidFill>
              </a:rPr>
              <a:t> </a:t>
            </a:r>
            <a:r>
              <a:rPr lang="ko-KR" altLang="en-US" sz="1400" b="1" u="sng" dirty="0">
                <a:solidFill>
                  <a:srgbClr val="FF0000"/>
                </a:solidFill>
              </a:rPr>
              <a:t>핵심 소프트웨어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기술</a:t>
            </a:r>
            <a:r>
              <a:rPr lang="en-US" altLang="ko-KR" sz="1400" b="1" u="sng" dirty="0" smtClean="0">
                <a:solidFill>
                  <a:srgbClr val="FF0000"/>
                </a:solidFill>
              </a:rPr>
              <a:t>(6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가지</a:t>
            </a:r>
            <a:r>
              <a:rPr lang="en-US" altLang="ko-KR" sz="1400" b="1" u="sng" dirty="0" smtClean="0">
                <a:solidFill>
                  <a:srgbClr val="FF0000"/>
                </a:solidFill>
              </a:rPr>
              <a:t>)</a:t>
            </a:r>
            <a:endParaRPr lang="en-US" altLang="ko-KR" sz="1400" b="1" u="sng" dirty="0">
              <a:solidFill>
                <a:srgbClr val="FF0000"/>
              </a:solidFill>
            </a:endParaRPr>
          </a:p>
          <a:p>
            <a:pPr lvl="3"/>
            <a:r>
              <a:rPr lang="ko-KR" altLang="en-US" sz="1400" b="1" dirty="0"/>
              <a:t>동작 인식 기술</a:t>
            </a:r>
            <a:endParaRPr lang="en-US" altLang="ko-KR" sz="1400" b="1" dirty="0"/>
          </a:p>
          <a:p>
            <a:pPr lvl="3"/>
            <a:r>
              <a:rPr lang="ko-KR" altLang="en-US" sz="1400" b="1" dirty="0"/>
              <a:t>음성 인식 기술</a:t>
            </a:r>
            <a:endParaRPr lang="en-US" altLang="ko-KR" sz="1400" b="1" dirty="0"/>
          </a:p>
          <a:p>
            <a:pPr lvl="3"/>
            <a:r>
              <a:rPr lang="ko-KR" altLang="en-US" sz="1400" b="1" dirty="0"/>
              <a:t>상황 인식 기술</a:t>
            </a:r>
            <a:endParaRPr lang="en-US" altLang="ko-KR" sz="1400" b="1" dirty="0"/>
          </a:p>
          <a:p>
            <a:pPr lvl="3"/>
            <a:r>
              <a:rPr lang="ko-KR" altLang="en-US" sz="1400" b="1" dirty="0"/>
              <a:t>디스플레이 기술</a:t>
            </a:r>
            <a:endParaRPr lang="en-US" altLang="ko-KR" sz="1400" b="1" dirty="0"/>
          </a:p>
          <a:p>
            <a:pPr lvl="3"/>
            <a:r>
              <a:rPr lang="ko-KR" altLang="en-US" sz="1400" b="1" dirty="0"/>
              <a:t>센서 기술</a:t>
            </a:r>
            <a:endParaRPr lang="en-US" altLang="ko-KR" sz="1400" b="1" dirty="0"/>
          </a:p>
          <a:p>
            <a:pPr lvl="3"/>
            <a:r>
              <a:rPr lang="ko-KR" altLang="en-US" sz="1400" b="1" dirty="0"/>
              <a:t>무선 통신 및 네트워크 기술</a:t>
            </a:r>
            <a:endParaRPr lang="en-US" altLang="ko-KR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1" y="1470831"/>
            <a:ext cx="8384362" cy="84204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851920" y="1844824"/>
            <a:ext cx="2520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27431" y="2204864"/>
            <a:ext cx="37447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96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dirty="0">
                <a:highlight>
                  <a:srgbClr val="00FFFF"/>
                </a:highlight>
              </a:rPr>
              <a:t> II. </a:t>
            </a:r>
            <a:r>
              <a:rPr lang="ko-KR" altLang="en-US" dirty="0">
                <a:highlight>
                  <a:srgbClr val="00FFFF"/>
                </a:highlight>
              </a:rPr>
              <a:t>거울</a:t>
            </a:r>
            <a:r>
              <a:rPr lang="en-US" altLang="ko-KR" dirty="0">
                <a:highlight>
                  <a:srgbClr val="00FFFF"/>
                </a:highlight>
              </a:rPr>
              <a:t> </a:t>
            </a:r>
            <a:r>
              <a:rPr lang="ko-KR" altLang="en-US" dirty="0">
                <a:highlight>
                  <a:srgbClr val="00FFFF"/>
                </a:highlight>
              </a:rPr>
              <a:t>세계 </a:t>
            </a:r>
            <a:endParaRPr lang="en-US" altLang="ko-KR" dirty="0">
              <a:highlight>
                <a:srgbClr val="00FFFF"/>
              </a:highlight>
            </a:endParaRPr>
          </a:p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  </a:t>
            </a:r>
            <a:r>
              <a:rPr lang="en-US" altLang="ko-KR" sz="1800" u="sng" dirty="0">
                <a:solidFill>
                  <a:srgbClr val="FF0000"/>
                </a:solidFill>
              </a:rPr>
              <a:t>1. </a:t>
            </a:r>
            <a:r>
              <a:rPr lang="ko-KR" altLang="en-US" sz="1800" u="sng" dirty="0">
                <a:solidFill>
                  <a:srgbClr val="FF0000"/>
                </a:solidFill>
              </a:rPr>
              <a:t>디지털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트윈</a:t>
            </a:r>
            <a:r>
              <a:rPr lang="en-US" altLang="ko-KR" sz="1800" u="sng" dirty="0" smtClean="0">
                <a:solidFill>
                  <a:srgbClr val="FF0000"/>
                </a:solidFill>
              </a:rPr>
              <a:t>: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현실 </a:t>
            </a:r>
            <a:r>
              <a:rPr lang="ko-KR" altLang="en-US" sz="1800" u="sng" dirty="0">
                <a:solidFill>
                  <a:srgbClr val="FF0000"/>
                </a:solidFill>
              </a:rPr>
              <a:t>세계의 기계나 장비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사물 등을 컴퓨터 속 가상세계에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           </a:t>
            </a:r>
            <a:endParaRPr lang="en-US" altLang="ko-KR" sz="1800" u="sng" dirty="0" smtClean="0">
              <a:solidFill>
                <a:srgbClr val="FF0000"/>
              </a:solidFill>
            </a:endParaRPr>
          </a:p>
          <a:p>
            <a:pPr marL="0" indent="0">
              <a:buClr>
                <a:srgbClr val="3C479D"/>
              </a:buClr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     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구현하는 </a:t>
            </a:r>
            <a:r>
              <a:rPr lang="ko-KR" altLang="en-US" sz="1800" u="sng" dirty="0">
                <a:solidFill>
                  <a:srgbClr val="FF0000"/>
                </a:solidFill>
              </a:rPr>
              <a:t>것</a:t>
            </a:r>
          </a:p>
          <a:p>
            <a:pPr lvl="2"/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CBCDE-8ABE-92AF-13B4-7B6AEE30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54109"/>
            <a:ext cx="5904656" cy="43453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8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u="sng" dirty="0">
                <a:solidFill>
                  <a:srgbClr val="FF0000"/>
                </a:solidFill>
              </a:rPr>
              <a:t>디지털 트윈의 특징</a:t>
            </a:r>
            <a:endParaRPr lang="en-US" altLang="ko-KR" sz="1800" b="1" u="sng" dirty="0">
              <a:solidFill>
                <a:srgbClr val="FF0000"/>
              </a:solidFill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연결성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물리적 요소와 디지털 요소를 연결</a:t>
            </a:r>
            <a:endParaRPr lang="en-US" altLang="ko-KR" sz="1600" dirty="0"/>
          </a:p>
          <a:p>
            <a:pPr lvl="3">
              <a:buClr>
                <a:srgbClr val="3C479D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데이터 균질화 </a:t>
            </a:r>
            <a:r>
              <a:rPr lang="en-US" altLang="ko-KR" sz="1600" dirty="0"/>
              <a:t>: </a:t>
            </a:r>
            <a:r>
              <a:rPr lang="ko-KR" altLang="en-US" sz="1600" dirty="0"/>
              <a:t>제품의 정보를 물리적 형태로부터 분리</a:t>
            </a:r>
            <a:endParaRPr lang="en-US" altLang="ko-KR" sz="1600" dirty="0"/>
          </a:p>
          <a:p>
            <a:pPr lvl="3">
              <a:buClr>
                <a:srgbClr val="3C479D"/>
              </a:buClr>
            </a:pPr>
            <a:r>
              <a:rPr lang="ko-KR" altLang="en-US" sz="1600" dirty="0">
                <a:solidFill>
                  <a:srgbClr val="FF0000"/>
                </a:solidFill>
              </a:rPr>
              <a:t>모니터링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운영하는 동안 디지털 흔적이 남음 </a:t>
            </a:r>
            <a:r>
              <a:rPr lang="en-US" altLang="ko-KR" sz="1600" dirty="0"/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자동차 블랙박스의 기록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786B04-FF7D-91E5-0BD2-AE08402EF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13" y="3190894"/>
            <a:ext cx="4639774" cy="3334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6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A75558-7E27-BE4F-3A03-BE8574283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60039"/>
            <a:ext cx="5426478" cy="34132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스마트 팩토리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공장의 공정 정보를 가상공간에 옮김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효율적으로 의사결정</a:t>
            </a:r>
            <a:r>
              <a:rPr lang="en-US" altLang="ko-KR" sz="1800" dirty="0"/>
              <a:t>, </a:t>
            </a:r>
            <a:r>
              <a:rPr lang="ko-KR" altLang="en-US" sz="1800" dirty="0"/>
              <a:t>시시각각 상황을 파악하여 대처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공정 자동화</a:t>
            </a:r>
            <a:r>
              <a:rPr lang="en-US" altLang="ko-KR" sz="1800" dirty="0"/>
              <a:t>, </a:t>
            </a:r>
            <a:r>
              <a:rPr lang="ko-KR" altLang="en-US" sz="1800" dirty="0"/>
              <a:t>디지털화가 선행되어야 함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엔비디아 </a:t>
            </a:r>
            <a:r>
              <a:rPr lang="en-US" altLang="ko-KR" sz="1800" dirty="0"/>
              <a:t>‘</a:t>
            </a:r>
            <a:r>
              <a:rPr lang="ko-KR" altLang="en-US" sz="1800" dirty="0"/>
              <a:t>옴니버스</a:t>
            </a:r>
            <a:r>
              <a:rPr lang="en-US" altLang="ko-KR" sz="1800" dirty="0"/>
              <a:t>’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7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/>
              <a:t>스마트 시티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실제 도시를 가상공간에 구축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인천시 →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인천크래프트</a:t>
            </a:r>
            <a:r>
              <a:rPr lang="en-US" altLang="ko-KR" sz="1800" dirty="0"/>
              <a:t>’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싱가포르 → </a:t>
            </a:r>
            <a:r>
              <a:rPr lang="en-US" altLang="ko-KR" sz="1800" dirty="0"/>
              <a:t>‘</a:t>
            </a:r>
            <a:r>
              <a:rPr lang="ko-KR" altLang="en-US" sz="1800" dirty="0" err="1"/>
              <a:t>버추얼</a:t>
            </a:r>
            <a:r>
              <a:rPr lang="ko-KR" altLang="en-US" sz="1800" dirty="0"/>
              <a:t> 싱가포르</a:t>
            </a:r>
            <a:r>
              <a:rPr lang="en-US" altLang="ko-KR" sz="1800" dirty="0"/>
              <a:t>‘</a:t>
            </a:r>
            <a:endParaRPr lang="en-US" altLang="ko-KR" sz="1600" dirty="0"/>
          </a:p>
          <a:p>
            <a:pPr lvl="3"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FE43AF-030F-6715-8512-9D33814E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197149"/>
            <a:ext cx="5904656" cy="36012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6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dirty="0">
                <a:highlight>
                  <a:srgbClr val="00FFFF"/>
                </a:highlight>
              </a:rPr>
              <a:t> III. </a:t>
            </a:r>
            <a:r>
              <a:rPr lang="ko-KR" altLang="en-US" dirty="0">
                <a:highlight>
                  <a:srgbClr val="00FFFF"/>
                </a:highlight>
              </a:rPr>
              <a:t>모션 캡처</a:t>
            </a:r>
            <a:endParaRPr lang="en-US" altLang="ko-KR" dirty="0">
              <a:highlight>
                <a:srgbClr val="00FFFF"/>
              </a:highlight>
            </a:endParaRPr>
          </a:p>
          <a:p>
            <a:pPr marL="628650" marR="0" lvl="2" indent="-180975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3C479D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센서나 적외선 카메라로 움직임을 인식하고 디지털 형태로 </a:t>
            </a:r>
            <a:r>
              <a:rPr kumimoji="0" lang="ko-KR" altLang="en-US" sz="18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기록하는 기술</a:t>
            </a:r>
            <a:endParaRPr kumimoji="0" lang="en-US" altLang="ko-KR" sz="18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indent="0">
              <a:buClr>
                <a:srgbClr val="3C479D"/>
              </a:buClr>
              <a:buNone/>
            </a:pPr>
            <a:endParaRPr lang="ko-KR" altLang="en-US" sz="2000" dirty="0"/>
          </a:p>
          <a:p>
            <a:pPr lvl="2"/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A47F51-9B1E-3739-B284-0B434A62D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708920"/>
            <a:ext cx="5184576" cy="3787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9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모션 캡처 사례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영화에서 가상의 생물의 움직임을 표현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EA54B6-6F59-08D3-B83E-B2F49DFAC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4156"/>
            <a:ext cx="6048672" cy="36099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1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게임에서 캐릭터의 동작과 표정을 구현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66292-E495-3482-E336-2E289359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44824"/>
            <a:ext cx="5904656" cy="46904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2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1556792"/>
            <a:ext cx="6162972" cy="460851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>
                <a:latin typeface="+mj-lt"/>
                <a:ea typeface="+mj-ea"/>
              </a:rPr>
              <a:t>가상공간 구현</a:t>
            </a:r>
            <a:endParaRPr lang="en-US" altLang="ko-KR" sz="3200" b="1" dirty="0">
              <a:latin typeface="+mj-lt"/>
              <a:ea typeface="+mj-ea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>
                <a:latin typeface="+mj-lt"/>
                <a:ea typeface="+mj-ea"/>
              </a:rPr>
              <a:t>가상경제</a:t>
            </a:r>
            <a:endParaRPr lang="en-US" altLang="ko-KR" sz="3200" b="1" dirty="0">
              <a:latin typeface="+mj-lt"/>
              <a:ea typeface="+mj-ea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>
                <a:latin typeface="+mj-lt"/>
                <a:ea typeface="+mj-ea"/>
              </a:rPr>
              <a:t>주요 기업의 메타버스 </a:t>
            </a:r>
            <a:r>
              <a:rPr lang="ko-KR" altLang="en-US" sz="3200" b="1" dirty="0" smtClean="0">
                <a:latin typeface="+mj-lt"/>
                <a:ea typeface="+mj-ea"/>
              </a:rPr>
              <a:t>기술</a:t>
            </a:r>
            <a:endParaRPr lang="en-US" altLang="ko-KR" sz="3200" b="1" dirty="0" smtClean="0">
              <a:latin typeface="+mj-lt"/>
              <a:ea typeface="+mj-ea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 smtClean="0">
                <a:latin typeface="+mj-lt"/>
                <a:ea typeface="+mj-ea"/>
              </a:rPr>
              <a:t>메타버스 적용사례</a:t>
            </a:r>
            <a:endParaRPr lang="en-US" altLang="ko-KR" sz="3200" b="1" dirty="0" smtClean="0">
              <a:latin typeface="+mj-lt"/>
              <a:ea typeface="+mj-ea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 smtClean="0">
                <a:latin typeface="+mj-lt"/>
                <a:ea typeface="+mj-ea"/>
              </a:rPr>
              <a:t>메타버스 </a:t>
            </a:r>
            <a:r>
              <a:rPr lang="en-US" altLang="ko-KR" sz="3200" b="1" dirty="0" smtClean="0">
                <a:latin typeface="+mj-lt"/>
                <a:ea typeface="+mj-ea"/>
              </a:rPr>
              <a:t>2.0 </a:t>
            </a:r>
            <a:r>
              <a:rPr lang="ko-KR" altLang="en-US" sz="3200" b="1" dirty="0" smtClean="0">
                <a:latin typeface="+mj-lt"/>
                <a:ea typeface="+mj-ea"/>
              </a:rPr>
              <a:t>과 미래</a:t>
            </a:r>
            <a:endParaRPr kumimoji="0" lang="ko-KR" altLang="en-US" sz="32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07B534-C275-B6E8-8A6A-3D6145861CD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5" y="2132856"/>
            <a:ext cx="7806934" cy="3528914"/>
          </a:xfrm>
        </p:spPr>
      </p:pic>
      <p:sp>
        <p:nvSpPr>
          <p:cNvPr id="4" name="직사각형 3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2492896"/>
            <a:ext cx="1815011" cy="3312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1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모션 캡처 관련 미래 기술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손동작이나 생각만으로 가상공간에서 의도대로 사물을 조작</a:t>
            </a:r>
            <a:endParaRPr lang="en-US" altLang="ko-KR" sz="16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BCI (</a:t>
            </a:r>
            <a:r>
              <a:rPr lang="ko-KR" altLang="en-US" sz="1800" dirty="0" err="1"/>
              <a:t>컨트롤랩스</a:t>
            </a:r>
            <a:r>
              <a:rPr lang="en-US" altLang="ko-KR" sz="18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6E215-4D62-D69A-4205-CADBBD9F8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815964"/>
            <a:ext cx="6192688" cy="38533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7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dirty="0">
                <a:highlight>
                  <a:srgbClr val="00FFFF"/>
                </a:highlight>
              </a:rPr>
              <a:t> IV. </a:t>
            </a:r>
            <a:r>
              <a:rPr lang="ko-KR" altLang="en-US" dirty="0">
                <a:highlight>
                  <a:srgbClr val="00FFFF"/>
                </a:highlight>
              </a:rPr>
              <a:t>가상 인간</a:t>
            </a:r>
            <a:endParaRPr lang="en-US" altLang="ko-KR" dirty="0">
              <a:highlight>
                <a:srgbClr val="00FFFF"/>
              </a:highlight>
            </a:endParaRPr>
          </a:p>
          <a:p>
            <a:pPr lvl="2"/>
            <a:r>
              <a:rPr lang="ko-KR" altLang="en-US" sz="1800" dirty="0" smtClean="0">
                <a:latin typeface="+mj-lt"/>
              </a:rPr>
              <a:t>디지털 </a:t>
            </a:r>
            <a:r>
              <a:rPr lang="ko-KR" altLang="en-US" sz="1800" dirty="0">
                <a:latin typeface="+mj-lt"/>
              </a:rPr>
              <a:t>휴먼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메타 휴먼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사이버 휴먼 등 다양한 명칭이 있는</a:t>
            </a:r>
            <a:r>
              <a:rPr lang="en-US" altLang="ko-KR" sz="1800" dirty="0">
                <a:latin typeface="+mj-lt"/>
              </a:rPr>
              <a:t>, </a:t>
            </a:r>
            <a:r>
              <a:rPr lang="ko-KR" altLang="en-US" sz="1800" u="sng" dirty="0">
                <a:solidFill>
                  <a:srgbClr val="FF0000"/>
                </a:solidFill>
                <a:latin typeface="+mj-lt"/>
              </a:rPr>
              <a:t>실존 인물이 아닌 소프트웨어로 만든 가상의 인간</a:t>
            </a:r>
            <a:r>
              <a:rPr lang="ko-KR" altLang="en-US" sz="1800" dirty="0">
                <a:latin typeface="+mj-lt"/>
              </a:rPr>
              <a:t>을 의미</a:t>
            </a:r>
            <a:endParaRPr lang="en-US" altLang="ko-KR" sz="1800" dirty="0">
              <a:latin typeface="+mj-lt"/>
            </a:endParaRPr>
          </a:p>
          <a:p>
            <a:pPr lvl="2"/>
            <a:r>
              <a:rPr lang="ko-KR" altLang="en-US" sz="1800" u="sng" dirty="0" smtClean="0">
                <a:solidFill>
                  <a:srgbClr val="FF0000"/>
                </a:solidFill>
              </a:rPr>
              <a:t>관련 기술</a:t>
            </a:r>
            <a:r>
              <a:rPr lang="en-US" altLang="ko-KR" sz="1800" u="sng" dirty="0" smtClean="0">
                <a:solidFill>
                  <a:srgbClr val="FF0000"/>
                </a:solidFill>
              </a:rPr>
              <a:t>: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인공지능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빅데이터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클라우드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모션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캡처 등</a:t>
            </a:r>
            <a:endParaRPr lang="en-US" altLang="ko-KR" sz="1800" u="sng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5472F9-1B07-BF1F-3310-861A845F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8" y="3501008"/>
            <a:ext cx="8592960" cy="230425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555776" y="5661248"/>
            <a:ext cx="18722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96136" y="5373216"/>
            <a:ext cx="2448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2712" y="5833011"/>
            <a:ext cx="4733344" cy="4355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j-lt"/>
              </a:rPr>
              <a:t>페르소나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  <a:latin typeface="+mj-lt"/>
              </a:rPr>
              <a:t>가면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+mj-lt"/>
              </a:rPr>
              <a:t>가상의 인물</a:t>
            </a:r>
            <a:endParaRPr lang="en-US" altLang="ko-KR" sz="1400" b="1" dirty="0" smtClean="0">
              <a:solidFill>
                <a:srgbClr val="FF0000"/>
              </a:solidFill>
              <a:latin typeface="+mj-lt"/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  <a:latin typeface="+mj-lt"/>
              </a:rPr>
              <a:t>부캐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  <a:latin typeface="+mj-lt"/>
              </a:rPr>
              <a:t>부 캐릭터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+mj-lt"/>
              </a:rPr>
              <a:t>추가적으로 만든 캐릭터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ko-KR" altLang="en-US" sz="1400" b="1" dirty="0" smtClean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1760" y="4581128"/>
            <a:ext cx="15841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52120" y="4563319"/>
            <a:ext cx="1512168" cy="17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2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</a:t>
            </a:r>
            <a:r>
              <a:rPr lang="en-US" altLang="ko-KR" sz="2000" dirty="0">
                <a:solidFill>
                  <a:srgbClr val="FF0000"/>
                </a:solidFill>
              </a:rPr>
              <a:t>1. </a:t>
            </a:r>
            <a:r>
              <a:rPr lang="ko-KR" altLang="en-US" sz="2000" dirty="0">
                <a:solidFill>
                  <a:srgbClr val="FF0000"/>
                </a:solidFill>
              </a:rPr>
              <a:t>가상 인간의 활용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87AEA-3A69-2445-D998-0A3FD77A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640960" cy="377826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499992" y="3573016"/>
            <a:ext cx="5760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427984" y="4365104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436096" y="5157192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575448" y="5733256"/>
            <a:ext cx="8606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40152" y="5445224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59963" y="4653136"/>
            <a:ext cx="26523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020272" y="3933056"/>
            <a:ext cx="151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064388" y="3068960"/>
            <a:ext cx="8280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427984" y="3284984"/>
            <a:ext cx="5040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19672" y="2276872"/>
            <a:ext cx="2664296" cy="3744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D2E6AB-E9E7-3464-1EC2-C656A734B12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90" y="1196975"/>
            <a:ext cx="4716082" cy="5400675"/>
          </a:xfrm>
        </p:spPr>
      </p:pic>
      <p:sp>
        <p:nvSpPr>
          <p:cNvPr id="4" name="직사각형 3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5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가상경제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I. </a:t>
            </a:r>
            <a:r>
              <a:rPr lang="ko-KR" altLang="en-US" dirty="0">
                <a:highlight>
                  <a:srgbClr val="00FFFF"/>
                </a:highlight>
              </a:rPr>
              <a:t>블록체인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블록체인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BE9E12-F1AD-2C48-8680-A9F9A5A3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8064896" cy="32598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2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신뢰성과 안전성이 필요한 분야에 적용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/>
              <a:t>암호화폐</a:t>
            </a:r>
            <a:r>
              <a:rPr lang="en-US" altLang="ko-KR" sz="1600" dirty="0"/>
              <a:t>, </a:t>
            </a:r>
            <a:r>
              <a:rPr lang="ko-KR" altLang="en-US" sz="1600" dirty="0"/>
              <a:t>스마트 계약</a:t>
            </a:r>
            <a:r>
              <a:rPr lang="en-US" altLang="ko-KR" sz="1600" dirty="0"/>
              <a:t>, </a:t>
            </a:r>
            <a:r>
              <a:rPr lang="ko-KR" altLang="en-US" sz="1600" dirty="0"/>
              <a:t>저작권 보호</a:t>
            </a:r>
            <a:r>
              <a:rPr lang="en-US" altLang="ko-KR" sz="1600" dirty="0"/>
              <a:t>, </a:t>
            </a:r>
            <a:r>
              <a:rPr lang="ko-KR" altLang="en-US" sz="1600" dirty="0"/>
              <a:t>가상화폐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B43D9-4270-072A-DFC6-FB53EB012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6480720" cy="21419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8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암호 화폐의 기반 기술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블록체인 기술을 통해 </a:t>
            </a:r>
            <a:r>
              <a:rPr lang="ko-KR" altLang="en-US" sz="1800" dirty="0">
                <a:solidFill>
                  <a:srgbClr val="FF0000"/>
                </a:solidFill>
              </a:rPr>
              <a:t>이중 지불 문제 해결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C64E3C-32B2-437B-1FE5-57C9775A4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496944" cy="33810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90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/>
              <a:t>스마트 계약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9DF4D-8103-29D4-5B6A-571F04AD8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4" y="1844824"/>
            <a:ext cx="7545792" cy="45365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2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가상공간 구현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4. </a:t>
            </a:r>
            <a:r>
              <a:rPr lang="ko-KR" altLang="en-US" sz="2000" dirty="0"/>
              <a:t>저작권 보장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디지털 콘텐츠의 </a:t>
            </a:r>
            <a:r>
              <a:rPr lang="ko-KR" altLang="en-US" sz="1800" dirty="0">
                <a:solidFill>
                  <a:srgbClr val="FF0000"/>
                </a:solidFill>
              </a:rPr>
              <a:t>저작권을 보호하고 관리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블록체인으로 데이터를 분산 저장해 위조</a:t>
            </a:r>
            <a:r>
              <a:rPr lang="en-US" altLang="ko-KR" sz="1800" dirty="0"/>
              <a:t>, </a:t>
            </a:r>
            <a:r>
              <a:rPr lang="ko-KR" altLang="en-US" sz="1800" dirty="0"/>
              <a:t>변조를 무력화</a:t>
            </a:r>
            <a:endParaRPr lang="en-US" altLang="ko-KR" sz="1800" dirty="0"/>
          </a:p>
          <a:p>
            <a:pPr lvl="4">
              <a:buClr>
                <a:srgbClr val="3C479D"/>
              </a:buClr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메타버스 플랫폼의 가상화폐 코인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대체 가능한 토큰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콘텐츠 제작의 대가로 지불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41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16732"/>
            <a:ext cx="8424936" cy="54006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II. </a:t>
            </a:r>
            <a:r>
              <a:rPr lang="en-US" altLang="ko-KR" dirty="0" smtClean="0">
                <a:highlight>
                  <a:srgbClr val="00FFFF"/>
                </a:highlight>
              </a:rPr>
              <a:t>NFT 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smtClean="0">
                <a:solidFill>
                  <a:srgbClr val="FF0000"/>
                </a:solidFill>
              </a:rPr>
              <a:t>NFT(Non-fungible </a:t>
            </a:r>
            <a:r>
              <a:rPr lang="en-US" altLang="ko-KR" sz="1600" dirty="0">
                <a:solidFill>
                  <a:srgbClr val="FF0000"/>
                </a:solidFill>
              </a:rPr>
              <a:t>token, </a:t>
            </a:r>
            <a:r>
              <a:rPr lang="ko-KR" altLang="en-US" sz="1600" dirty="0">
                <a:solidFill>
                  <a:srgbClr val="FF0000"/>
                </a:solidFill>
              </a:rPr>
              <a:t>대체 불가능 토큰</a:t>
            </a:r>
            <a:r>
              <a:rPr lang="en-US" altLang="ko-KR" sz="1600" b="0" dirty="0"/>
              <a:t>)</a:t>
            </a:r>
            <a:r>
              <a:rPr lang="ko-KR" altLang="en-US" sz="1600" dirty="0">
                <a:solidFill>
                  <a:srgbClr val="FF0000"/>
                </a:solidFill>
              </a:rPr>
              <a:t>란 </a:t>
            </a:r>
            <a:r>
              <a:rPr lang="ko-KR" altLang="en-US" sz="1600" dirty="0" err="1">
                <a:solidFill>
                  <a:srgbClr val="FF0000"/>
                </a:solidFill>
              </a:rPr>
              <a:t>블록체인</a:t>
            </a:r>
            <a:r>
              <a:rPr lang="ko-KR" altLang="en-US" sz="1600" dirty="0">
                <a:solidFill>
                  <a:srgbClr val="FF0000"/>
                </a:solidFill>
              </a:rPr>
              <a:t> 기술을 이용해서 디지털 자산의 소유주를 증명하는 가상의 토큰</a:t>
            </a:r>
            <a:r>
              <a:rPr lang="en-US" altLang="ko-KR" sz="1600" dirty="0">
                <a:solidFill>
                  <a:srgbClr val="FF0000"/>
                </a:solidFill>
              </a:rPr>
              <a:t>(token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b="0" dirty="0" smtClean="0"/>
              <a:t>• </a:t>
            </a:r>
            <a:r>
              <a:rPr lang="ko-KR" altLang="en-US" sz="1600" b="0" dirty="0" smtClean="0"/>
              <a:t>소유자의 </a:t>
            </a:r>
            <a:r>
              <a:rPr lang="ko-KR" altLang="en-US" sz="1600" b="0" dirty="0"/>
              <a:t>소유권을 증명할 수 있는 디지털 </a:t>
            </a:r>
            <a:r>
              <a:rPr lang="ko-KR" altLang="en-US" sz="1600" b="0" dirty="0" smtClean="0"/>
              <a:t>자산</a:t>
            </a:r>
            <a:endParaRPr lang="en-US" altLang="ko-KR" sz="1600" b="0" dirty="0" smtClean="0"/>
          </a:p>
          <a:p>
            <a:pPr marL="0" indent="0">
              <a:buNone/>
            </a:pPr>
            <a:r>
              <a:rPr lang="en-US" altLang="ko-KR" sz="1600" b="0" dirty="0" smtClean="0"/>
              <a:t>• </a:t>
            </a:r>
            <a:r>
              <a:rPr lang="ko-KR" altLang="en-US" sz="1600" b="0" dirty="0" smtClean="0"/>
              <a:t>기존의 </a:t>
            </a:r>
            <a:r>
              <a:rPr lang="ko-KR" altLang="en-US" sz="1600" b="0" dirty="0"/>
              <a:t>파일들은 데이터로만 이루어져 있기에 쉽게 무단 복제가 가능했지만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 </a:t>
            </a:r>
            <a:r>
              <a:rPr lang="ko-KR" altLang="en-US" sz="1600" b="0" u="sng" dirty="0" err="1">
                <a:solidFill>
                  <a:srgbClr val="FF0000"/>
                </a:solidFill>
              </a:rPr>
              <a:t>블록체인</a:t>
            </a:r>
            <a:r>
              <a:rPr lang="ko-KR" altLang="en-US" sz="1600" b="0" u="sng" dirty="0">
                <a:solidFill>
                  <a:srgbClr val="FF0000"/>
                </a:solidFill>
              </a:rPr>
              <a:t> 기술을 이용해 복제 불가능</a:t>
            </a:r>
            <a:endParaRPr lang="en-US" altLang="ko-KR" sz="16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9523E2-3190-32FC-06A4-9DE15478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89580"/>
            <a:ext cx="8784976" cy="28277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88224" y="5157192"/>
            <a:ext cx="1224136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1. </a:t>
            </a:r>
            <a:r>
              <a:rPr lang="ko-KR" altLang="en-US" sz="2000" dirty="0" err="1"/>
              <a:t>크립토키티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>
                <a:solidFill>
                  <a:srgbClr val="FF0000"/>
                </a:solidFill>
              </a:rPr>
              <a:t>NTF</a:t>
            </a:r>
            <a:r>
              <a:rPr lang="ko-KR" altLang="en-US" sz="1800" dirty="0">
                <a:solidFill>
                  <a:srgbClr val="FF0000"/>
                </a:solidFill>
              </a:rPr>
              <a:t>의 시초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고유한 모습과 고유한 넘버가 있는 고양이</a:t>
            </a:r>
            <a:endParaRPr lang="en-US" altLang="ko-KR" sz="1800" dirty="0"/>
          </a:p>
          <a:p>
            <a:pPr lvl="4">
              <a:buClr>
                <a:srgbClr val="3C479D"/>
              </a:buClr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디센트럴랜드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가상공간의 토지를 매</a:t>
            </a:r>
            <a:r>
              <a:rPr lang="ko-KR" altLang="en-US" sz="1800" dirty="0"/>
              <a:t>매</a:t>
            </a:r>
            <a:endParaRPr lang="en-US" altLang="ko-KR" sz="1800" dirty="0"/>
          </a:p>
          <a:p>
            <a:pPr lvl="4">
              <a:buClr>
                <a:srgbClr val="3C479D"/>
              </a:buClr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NBA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톱 샷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스포츠 선수의 하이라이트 영상을 거래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32405-696A-ECA3-0500-17AE7FD0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24744"/>
            <a:ext cx="2376264" cy="3153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33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B931-985B-CA87-B220-A0F2783E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가상경제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FD3179-B794-7FD8-EE59-CF993B0ACA86}"/>
              </a:ext>
            </a:extLst>
          </p:cNvPr>
          <p:cNvSpPr/>
          <p:nvPr/>
        </p:nvSpPr>
        <p:spPr>
          <a:xfrm>
            <a:off x="1043608" y="1268760"/>
            <a:ext cx="7344816" cy="2088232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NFT </a:t>
            </a:r>
            <a:r>
              <a:rPr lang="ko-KR" altLang="en-US" dirty="0">
                <a:solidFill>
                  <a:schemeClr val="tx1"/>
                </a:solidFill>
              </a:rPr>
              <a:t>거래에 암호화폐를 사용함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거래소에 수수료도 암호화폐 지갑에서 지불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개인 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로 소유자임을 증명하고 암호화폐에 접근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5BD4E-4F42-A314-7E5A-4045A8164ACD}"/>
              </a:ext>
            </a:extLst>
          </p:cNvPr>
          <p:cNvSpPr txBox="1"/>
          <p:nvPr/>
        </p:nvSpPr>
        <p:spPr>
          <a:xfrm>
            <a:off x="1043608" y="1268760"/>
            <a:ext cx="4536504" cy="445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하나 더 알기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] NFT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구매와 암호화폐 지갑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E83765B-712A-3E3B-BD42-13169B6318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메타버스에서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NFT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도입하며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경제활동의 기반이 </a:t>
            </a: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갖춰 짐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07A0A-468B-7E4B-A41C-63AD849F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37112"/>
            <a:ext cx="8064896" cy="14477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2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주요 기업의 메타버스 기술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8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I. </a:t>
            </a:r>
            <a:r>
              <a:rPr lang="ko-KR" altLang="en-US" dirty="0">
                <a:highlight>
                  <a:srgbClr val="00FFFF"/>
                </a:highlight>
              </a:rPr>
              <a:t>플랫폼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네이버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이미 다양한 기술을 보유하여 플랫폼 개발에 유리함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>
                <a:solidFill>
                  <a:srgbClr val="FF0000"/>
                </a:solidFill>
              </a:rPr>
              <a:t>제페토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가상세계 플랫폼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/>
              <a:t>소셜 기능</a:t>
            </a:r>
            <a:r>
              <a:rPr lang="en-US" altLang="ko-KR" sz="1600" dirty="0"/>
              <a:t>, 3</a:t>
            </a:r>
            <a:r>
              <a:rPr lang="ko-KR" altLang="en-US" sz="1600" dirty="0"/>
              <a:t>차원 아바타 제작</a:t>
            </a:r>
            <a:r>
              <a:rPr lang="en-US" altLang="ko-KR" sz="1600" dirty="0"/>
              <a:t>, </a:t>
            </a:r>
            <a:r>
              <a:rPr lang="ko-KR" altLang="en-US" sz="1600" dirty="0"/>
              <a:t>아바타 만화 콘텐츠 제작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아크버스 </a:t>
            </a:r>
            <a:r>
              <a:rPr lang="en-US" altLang="ko-KR" sz="1800" dirty="0">
                <a:solidFill>
                  <a:srgbClr val="FF0000"/>
                </a:solidFill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거울 세계 플랫폼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/>
              <a:t>자율주행 로봇이나 </a:t>
            </a:r>
            <a:r>
              <a:rPr lang="ko-KR" altLang="en-US" sz="1600" dirty="0" err="1"/>
              <a:t>드론을</a:t>
            </a:r>
            <a:r>
              <a:rPr lang="ko-KR" altLang="en-US" sz="1600" dirty="0"/>
              <a:t> 활용하여 건물의 </a:t>
            </a:r>
            <a:r>
              <a:rPr lang="en-US" altLang="ko-KR" sz="1600" dirty="0"/>
              <a:t>3</a:t>
            </a:r>
            <a:r>
              <a:rPr lang="ko-KR" altLang="en-US" sz="1600" dirty="0"/>
              <a:t>차원 지도</a:t>
            </a:r>
            <a:r>
              <a:rPr lang="en-US" altLang="ko-KR" sz="1600" dirty="0"/>
              <a:t>, </a:t>
            </a:r>
            <a:r>
              <a:rPr lang="ko-KR" altLang="en-US" sz="1600" dirty="0"/>
              <a:t>스마트 시티 제작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buClr>
                <a:srgbClr val="3C479D"/>
              </a:buClr>
            </a:pPr>
            <a:endParaRPr lang="en-US" altLang="ko-KR" sz="1600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9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엔비디아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옴니버스 </a:t>
            </a:r>
            <a:r>
              <a:rPr lang="en-US" altLang="ko-KR" sz="1800" dirty="0"/>
              <a:t>: </a:t>
            </a:r>
            <a:r>
              <a:rPr lang="ko-KR" altLang="en-US" sz="1800" dirty="0"/>
              <a:t>오픈 플랫폼</a:t>
            </a:r>
            <a:endParaRPr lang="en-US" altLang="ko-KR" sz="1800" dirty="0"/>
          </a:p>
          <a:p>
            <a:pPr lvl="3">
              <a:buClr>
                <a:srgbClr val="3C479D"/>
              </a:buClr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메타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 err="1">
                <a:solidFill>
                  <a:srgbClr val="FF0000"/>
                </a:solidFill>
              </a:rPr>
              <a:t>호라이즌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가상세계 플랫폼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buClr>
                <a:srgbClr val="3C479D"/>
              </a:buClr>
            </a:pPr>
            <a:r>
              <a:rPr lang="ko-KR" altLang="en-US" sz="1800" dirty="0" err="1"/>
              <a:t>호라이즌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워크룸</a:t>
            </a:r>
            <a:endParaRPr lang="en-US" altLang="ko-KR" sz="1800" dirty="0"/>
          </a:p>
          <a:p>
            <a:pPr lvl="3">
              <a:buClr>
                <a:srgbClr val="3C479D"/>
              </a:buClr>
            </a:pPr>
            <a:r>
              <a:rPr lang="ko-KR" altLang="en-US" sz="1600" dirty="0"/>
              <a:t>원격회의와 협업 중심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ECE651-6285-898D-0E02-EB87894E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00" y="3552075"/>
            <a:ext cx="5040560" cy="31211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82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II. </a:t>
            </a:r>
            <a:r>
              <a:rPr lang="ko-KR" altLang="en-US" dirty="0">
                <a:highlight>
                  <a:srgbClr val="00FFFF"/>
                </a:highlight>
              </a:rPr>
              <a:t>소프트웨어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 err="1"/>
              <a:t>맥스트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증강현실 소프트웨어 개발 키트와 공간기반 증강현실 서비스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사물인터넷과 스마트 팩토리 구축 지원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55D32A58-90ED-FD45-9406-320D5A94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87" y="3284984"/>
            <a:ext cx="5310626" cy="3497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27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자이언트스텝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인공지능 기반으로 실감형 콘텐츠 제작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양방향으로 소통하는 가상 인간</a:t>
            </a:r>
            <a:endParaRPr lang="en-US" altLang="ko-KR" sz="1800" dirty="0"/>
          </a:p>
          <a:p>
            <a:pPr lvl="4">
              <a:buClr>
                <a:srgbClr val="3C479D"/>
              </a:buClr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3. </a:t>
            </a:r>
            <a:r>
              <a:rPr lang="ko-KR" altLang="en-US" sz="2000" dirty="0" err="1"/>
              <a:t>위메이드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게임 플랫폼에 가상경제 시스템을 구축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블록체인 암호화폐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게임 캐릭터 </a:t>
            </a:r>
            <a:r>
              <a:rPr lang="en-US" altLang="ko-KR" sz="1800" dirty="0"/>
              <a:t>NFT</a:t>
            </a:r>
            <a:r>
              <a:rPr lang="ko-KR" altLang="en-US" sz="1800" dirty="0"/>
              <a:t>화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저축이나 투자 가능한 금융 시스템</a:t>
            </a: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III. </a:t>
            </a:r>
            <a:r>
              <a:rPr lang="ko-KR" altLang="en-US" dirty="0">
                <a:highlight>
                  <a:srgbClr val="00FFFF"/>
                </a:highlight>
              </a:rPr>
              <a:t>디바이스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메타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en-US" altLang="ko-KR" sz="1800" dirty="0"/>
              <a:t>HMD ‘</a:t>
            </a:r>
            <a:r>
              <a:rPr lang="ko-KR" altLang="en-US" sz="1800" dirty="0"/>
              <a:t>퀘스트</a:t>
            </a:r>
            <a:r>
              <a:rPr lang="en-US" altLang="ko-KR" sz="1800" dirty="0"/>
              <a:t>’ </a:t>
            </a:r>
            <a:r>
              <a:rPr lang="ko-KR" altLang="en-US" sz="1800" dirty="0"/>
              <a:t>시리즈는</a:t>
            </a:r>
            <a:r>
              <a:rPr lang="en-US" altLang="ko-KR" sz="1800" dirty="0"/>
              <a:t> </a:t>
            </a:r>
            <a:r>
              <a:rPr lang="ko-KR" altLang="en-US" sz="1800" dirty="0"/>
              <a:t>혼합현실에 가깝게 발전하고 있음</a:t>
            </a:r>
            <a:endParaRPr lang="en-US" altLang="ko-KR" sz="1600" dirty="0"/>
          </a:p>
          <a:p>
            <a:pPr lvl="2">
              <a:buClr>
                <a:srgbClr val="3C479D"/>
              </a:buClr>
            </a:pPr>
            <a:r>
              <a:rPr lang="ko-KR" altLang="en-US" sz="1800" dirty="0" err="1"/>
              <a:t>햅틱</a:t>
            </a:r>
            <a:r>
              <a:rPr lang="en-US" altLang="ko-KR" sz="1800" dirty="0"/>
              <a:t>, BCI </a:t>
            </a:r>
            <a:r>
              <a:rPr lang="ko-KR" altLang="en-US" sz="1800" dirty="0"/>
              <a:t>등에 선제 투자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en-US" altLang="ko-KR" sz="1800" dirty="0">
                <a:solidFill>
                  <a:srgbClr val="FF0000"/>
                </a:solidFill>
              </a:rPr>
              <a:t>AR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 err="1">
                <a:solidFill>
                  <a:srgbClr val="FF0000"/>
                </a:solidFill>
              </a:rPr>
              <a:t>글래스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6" name="그림 5" descr="텍스트, 무기이(가) 표시된 사진&#10;&#10;자동 생성된 설명">
            <a:extLst>
              <a:ext uri="{FF2B5EF4-FFF2-40B4-BE49-F238E27FC236}">
                <a16:creationId xmlns:a16="http://schemas.microsoft.com/office/drawing/2014/main" id="{94660DF2-BEF4-D8EC-D4D6-2BCD662B8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29115"/>
            <a:ext cx="5688632" cy="31433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9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I. </a:t>
            </a:r>
            <a:r>
              <a:rPr lang="ko-KR" altLang="en-US" dirty="0">
                <a:highlight>
                  <a:srgbClr val="00FFFF"/>
                </a:highlight>
              </a:rPr>
              <a:t>혼합현실과 확장현실</a:t>
            </a:r>
            <a:endParaRPr lang="en-US" altLang="ko-KR" dirty="0"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339EE-BFD7-6A1D-C3B6-75492E05F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0" y="2348880"/>
            <a:ext cx="8196728" cy="30243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94116" y="2672917"/>
            <a:ext cx="122413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77892" y="3969061"/>
            <a:ext cx="122413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26364" y="3969061"/>
            <a:ext cx="122413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2442937"/>
            <a:ext cx="122413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1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006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애플</a:t>
            </a:r>
            <a:endParaRPr lang="en-US" altLang="ko-KR" sz="20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기존 디바이스 생태계와 근거리 무선 공유 시스템이 강점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증강현실 개발 도구 무료 배포하여 소프트웨어 경쟁력 갖춤</a:t>
            </a:r>
            <a:endParaRPr lang="en-US" altLang="ko-KR" sz="1800" dirty="0"/>
          </a:p>
          <a:p>
            <a:pPr lvl="4"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7" name="그림 6" descr="텍스트, 남자, 남성이(가) 표시된 사진&#10;&#10;자동 생성된 설명">
            <a:extLst>
              <a:ext uri="{FF2B5EF4-FFF2-40B4-BE49-F238E27FC236}">
                <a16:creationId xmlns:a16="http://schemas.microsoft.com/office/drawing/2014/main" id="{1FDDDEA5-0701-D8C1-40F6-0C1EA0112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09401"/>
            <a:ext cx="5040561" cy="32354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5576" y="2577864"/>
            <a:ext cx="4752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+mj-lt"/>
              </a:rPr>
              <a:t>3. </a:t>
            </a:r>
            <a:r>
              <a:rPr lang="ko-KR" altLang="en-US" sz="2000" b="1" dirty="0" smtClean="0">
                <a:latin typeface="+mj-lt"/>
              </a:rPr>
              <a:t>마이크로소프트</a:t>
            </a:r>
            <a:endParaRPr lang="en-US" altLang="ko-KR" sz="2000" b="1" dirty="0">
              <a:latin typeface="+mj-lt"/>
            </a:endParaRPr>
          </a:p>
          <a:p>
            <a:pPr lvl="2">
              <a:buClr>
                <a:srgbClr val="3C479D"/>
              </a:buClr>
            </a:pP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‘</a:t>
            </a:r>
            <a:r>
              <a:rPr lang="ko-KR" altLang="en-US" sz="2000" b="1" dirty="0" err="1">
                <a:solidFill>
                  <a:srgbClr val="FF0000"/>
                </a:solidFill>
                <a:latin typeface="+mj-lt"/>
              </a:rPr>
              <a:t>홀로렌즈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2’</a:t>
            </a:r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는 </a:t>
            </a:r>
            <a:r>
              <a:rPr lang="ko-KR" altLang="en-US" sz="2000" b="1" dirty="0" err="1">
                <a:solidFill>
                  <a:srgbClr val="FF0000"/>
                </a:solidFill>
                <a:latin typeface="+mj-lt"/>
              </a:rPr>
              <a:t>혼합현실을</a:t>
            </a:r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 구현</a:t>
            </a:r>
            <a:endParaRPr lang="en-US" altLang="ko-KR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8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주요 기업의 메타버스 기술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buClr>
                <a:srgbClr val="3C479D"/>
              </a:buClr>
            </a:pPr>
            <a:r>
              <a:rPr lang="ko-KR" altLang="en-US" sz="1800" dirty="0" smtClean="0"/>
              <a:t>익숙한 </a:t>
            </a:r>
            <a:r>
              <a:rPr lang="ko-KR" altLang="en-US" sz="1800" dirty="0"/>
              <a:t>인터페이스와 호환성이 강점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가상 협업 플랫폼 메시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CCC67A-40DF-2FFE-1FCE-544EEFB3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36912"/>
            <a:ext cx="5040560" cy="342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60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84E550E-C472-40D0-A3D5-5F99CCBFA511}"/>
              </a:ext>
            </a:extLst>
          </p:cNvPr>
          <p:cNvSpPr txBox="1">
            <a:spLocks/>
          </p:cNvSpPr>
          <p:nvPr/>
        </p:nvSpPr>
        <p:spPr>
          <a:xfrm>
            <a:off x="96379" y="3014427"/>
            <a:ext cx="4368465" cy="4708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0" kern="120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</a:pPr>
            <a:r>
              <a:rPr kumimoji="0" lang="en-US" altLang="ko-KR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</a:t>
            </a:r>
            <a:r>
              <a:rPr kumimoji="0" lang="en-US" altLang="ko-KR" sz="3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kumimoji="0" lang="ko-KR" altLang="en-US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적용 사례</a:t>
            </a:r>
            <a:endParaRPr kumimoji="0" lang="en-US" altLang="ko-KR" sz="3600" b="1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949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6"/>
            <a:ext cx="8406068" cy="75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kumimoji="0" lang="ko-KR" altLang="en-US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</a:t>
            </a:r>
            <a:r>
              <a:rPr kumimoji="0" lang="en-US" altLang="ko-KR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</a:t>
            </a:r>
            <a:r>
              <a:rPr kumimoji="0" lang="en-US" altLang="ko-KR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공간으로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태생적 메타버스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사례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게임을 넘어 다른 영역과의 접목이 진행 중임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300383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356508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4150630"/>
            <a:ext cx="268675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FASHION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[ROBLOX]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ENTERTAINMENT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EVENT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4150630"/>
            <a:ext cx="26867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WORKOUT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150631"/>
            <a:ext cx="2686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EXPERIENCE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+ TOURISM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485976-9047-4492-93DE-1F0A88519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en-US" altLang="ko-KR" dirty="0" smtClean="0"/>
              <a:t>(1)</a:t>
            </a:r>
            <a:r>
              <a:rPr lang="ko-KR" altLang="en-US" dirty="0" smtClean="0"/>
              <a:t>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934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Gucci Garden Experience Lands on Roblox 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https://blog.roblox.com/2021/05/gucci-garden-experience/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E1CEB2-9014-4A80-BD5A-DCB651ED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28172"/>
            <a:ext cx="9141842" cy="328180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B17D06-97E5-45B5-9D20-97C3CAD49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ko-KR" altLang="en-US"/>
              <a:t>게임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017" y="5089625"/>
            <a:ext cx="682846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로블록스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스튜디오를 통해 게임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및 장비 액세서리 등 생성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3F3F3F"/>
              </a:solidFill>
              <a:effectLst>
                <a:glow rad="127000">
                  <a:prstClr val="white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로벅스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(</a:t>
            </a:r>
            <a:r>
              <a:rPr lang="ko-KR" altLang="en-US" sz="150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가상화폐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)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서비스 운영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</a:t>
            </a:r>
          </a:p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AR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게임 및 콘텐츠 생성 가능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가상공간을 생성할 수 있는 파티 </a:t>
            </a:r>
            <a:r>
              <a:rPr lang="ko-KR" altLang="en-US" sz="150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플레이스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 서비스</a:t>
            </a:r>
            <a:endParaRPr lang="en-US" altLang="ko-KR" sz="150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86052"/>
              </a:solidFill>
              <a:effectLst>
                <a:glow rad="127000">
                  <a:prstClr val="white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6"/>
            <a:ext cx="84060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 아바타와 실제로 만나는 것과 같은 환경이 제공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팬과 스타 간의 더 많은 소통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팬들의 </a:t>
            </a: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덕질이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가능해 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300383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356508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엔터테인먼트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4150630"/>
            <a:ext cx="26867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 기반 가상 오피스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4150630"/>
            <a:ext cx="267565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3D, 360˚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환경에서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Communication &amp; Collaboration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가상 오피스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150631"/>
            <a:ext cx="2686756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 기반 가상 오피스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협업 도구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3D, 360˚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환경에서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오프라인 현장 업무 환경과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유사하게 구현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51178-7004-471D-88E8-5F38B7EA3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(2)</a:t>
            </a:r>
            <a:r>
              <a:rPr lang="ko-KR" altLang="en-US" dirty="0" smtClean="0"/>
              <a:t>엔터테인먼트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49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9F2C02-CFD7-49B9-90F2-29B1D69AA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35"/>
          <a:stretch/>
        </p:blipFill>
        <p:spPr>
          <a:xfrm>
            <a:off x="0" y="1689391"/>
            <a:ext cx="9144000" cy="4311359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– Collaborate from Anywhere in AR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https://www.youtube.com/watch?v=PG3tQYlZ6JQ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22A79FD-87D0-4579-984E-822303BB8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엔터테인먼트</a:t>
            </a:r>
          </a:p>
        </p:txBody>
      </p:sp>
    </p:spTree>
    <p:extLst>
      <p:ext uri="{BB962C8B-B14F-4D97-AF65-F5344CB8AC3E}">
        <p14:creationId xmlns:p14="http://schemas.microsoft.com/office/powerpoint/2010/main" val="354803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가상 오피스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oVice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오비스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https://ovice.in/ko/index.html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04EF38-5C60-497C-AC9F-B55E5D91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1"/>
          <a:stretch/>
        </p:blipFill>
        <p:spPr>
          <a:xfrm>
            <a:off x="0" y="1728171"/>
            <a:ext cx="9144000" cy="4276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A6405E-08F5-4A01-82E1-A871F6F63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46" y="1774630"/>
            <a:ext cx="4906954" cy="25375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646E1B-CA4B-4E9F-A490-0A94BFD31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엔터테인먼트</a:t>
            </a:r>
          </a:p>
        </p:txBody>
      </p:sp>
    </p:spTree>
    <p:extLst>
      <p:ext uri="{BB962C8B-B14F-4D97-AF65-F5344CB8AC3E}">
        <p14:creationId xmlns:p14="http://schemas.microsoft.com/office/powerpoint/2010/main" val="3630249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7"/>
            <a:ext cx="8406068" cy="78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제조는 </a:t>
            </a:r>
            <a:r>
              <a:rPr kumimoji="0" lang="en-US" altLang="ko-KR" sz="2000" b="1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 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통해서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모니터링 및 제어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궁극적으로는 디지털 트윈을 통해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자율화를 추구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300385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356509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제조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4150630"/>
            <a:ext cx="268675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UX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환경을 적용하여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제조 및 물류 장비들이 디지털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아바타가 되어 작업자들과 쉽게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 및 작업 진행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4150631"/>
            <a:ext cx="268675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b="1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350" b="1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원격으로 제조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공정을 모니터링 및 제어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기기의 하드웨어적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제어판이 없더라도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기기를 </a:t>
            </a:r>
            <a:r>
              <a:rPr kumimoji="0" lang="en-US" altLang="ko-KR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통해서 소프트웨어적 제어판으로 제어 가능</a:t>
            </a:r>
            <a:endParaRPr kumimoji="0" lang="ko-KR" altLang="ko-KR" sz="135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150630"/>
            <a:ext cx="2686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트윈을 통해서 시뮬레이션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 확대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63945BBC-5E2A-43E6-A1E3-F72EC5E7B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en-US" altLang="ko-KR" dirty="0" smtClean="0"/>
              <a:t>(3)</a:t>
            </a:r>
            <a:r>
              <a:rPr lang="ko-KR" altLang="en-US" dirty="0" smtClean="0"/>
              <a:t>제조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217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D36F952-EE0F-428E-A903-74003448B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021"/>
          <a:stretch/>
        </p:blipFill>
        <p:spPr>
          <a:xfrm>
            <a:off x="7201791" y="1722530"/>
            <a:ext cx="1942210" cy="4278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E44FB3-FF92-4902-B6E2-3ED69649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021"/>
          <a:stretch/>
        </p:blipFill>
        <p:spPr>
          <a:xfrm>
            <a:off x="0" y="1722530"/>
            <a:ext cx="1942210" cy="42782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DA4E72-EA67-4D0D-9B6A-5AC03DA6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1722530"/>
            <a:ext cx="7197475" cy="427822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Microsoft_HoloLens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 ; </a:t>
            </a:r>
            <a:r>
              <a:rPr kumimoji="0" lang="en-US" altLang="ko-KR" sz="120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https://www.microsoft.com/en-gb/hololens</a:t>
            </a:r>
            <a:r>
              <a:rPr kumimoji="0" lang="en-US" altLang="ko-KR" sz="120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24495C-E689-4785-A8FD-A7F8D6613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ko-KR" altLang="en-US" dirty="0"/>
              <a:t>제조</a:t>
            </a:r>
          </a:p>
        </p:txBody>
      </p:sp>
    </p:spTree>
    <p:extLst>
      <p:ext uri="{BB962C8B-B14F-4D97-AF65-F5344CB8AC3E}">
        <p14:creationId xmlns:p14="http://schemas.microsoft.com/office/powerpoint/2010/main" val="425566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2" y="1338792"/>
            <a:ext cx="8503576" cy="180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4" y="3578942"/>
            <a:ext cx="3921120" cy="2631449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683028" y="1698832"/>
            <a:ext cx="4896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2668" y="2058872"/>
            <a:ext cx="648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68" y="3138992"/>
            <a:ext cx="4896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42668" y="2418912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04006" y="969460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가상현실</a:t>
            </a:r>
          </a:p>
        </p:txBody>
      </p:sp>
    </p:spTree>
    <p:extLst>
      <p:ext uri="{BB962C8B-B14F-4D97-AF65-F5344CB8AC3E}">
        <p14:creationId xmlns:p14="http://schemas.microsoft.com/office/powerpoint/2010/main" val="3898009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4958889"/>
            <a:ext cx="361905" cy="11065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7"/>
            <a:ext cx="8406068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 업무 및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점포의 가상화</a:t>
            </a:r>
            <a:r>
              <a:rPr kumimoji="0" lang="en-US" altLang="ko-KR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무인화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확산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될 것임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en-US" altLang="ko-KR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스마트폰 화면과는 다르게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은행 점포에서 은행 업무를 보는 것과 같은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경험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추구함</a:t>
            </a:r>
            <a:endParaRPr kumimoji="0" lang="ko-KR" altLang="en-US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506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506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506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488000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544125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159958" y="4083340"/>
            <a:ext cx="26867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 업무 중 디스플레이가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컴퓨팅 업무를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208856"/>
            <a:ext cx="26867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 업무의 자동화 및 이를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통한 </a:t>
            </a: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무점포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무인 금융 기관이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확산될 수 있음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B33D0EA-8A21-46F7-A52B-F10BCD743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en-US" altLang="ko-KR" dirty="0" smtClean="0"/>
              <a:t>(4)</a:t>
            </a:r>
            <a:r>
              <a:rPr lang="ko-KR" altLang="en-US" dirty="0" smtClean="0"/>
              <a:t>금융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544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Robotic Process Automation (RPA) ; </a:t>
            </a:r>
            <a:endParaRPr kumimoji="0" lang="en-US" altLang="ko-KR" sz="135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5" name="_x47824176" descr="EMB000009a40a5e">
            <a:extLst>
              <a:ext uri="{FF2B5EF4-FFF2-40B4-BE49-F238E27FC236}">
                <a16:creationId xmlns:a16="http://schemas.microsoft.com/office/drawing/2014/main" id="{523A5A17-144D-4001-B575-8F82A479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3" y="2035029"/>
            <a:ext cx="7987574" cy="35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E112D6-B087-4B0B-89E8-44B028C514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금융</a:t>
            </a:r>
          </a:p>
        </p:txBody>
      </p:sp>
    </p:spTree>
    <p:extLst>
      <p:ext uri="{BB962C8B-B14F-4D97-AF65-F5344CB8AC3E}">
        <p14:creationId xmlns:p14="http://schemas.microsoft.com/office/powerpoint/2010/main" val="777556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-2158" y="3225433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4958889"/>
            <a:ext cx="361905" cy="11065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19028259-E2A6-4627-86C6-9651330B0F5F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(5)</a:t>
            </a:r>
            <a:r>
              <a:rPr kumimoji="0" lang="ko-KR" altLang="en-US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</a:t>
            </a:r>
            <a:endParaRPr kumimoji="0" lang="ko-KR" altLang="en-US" sz="24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91888"/>
            <a:ext cx="84060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en-US" altLang="ko-KR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공간에서 행정 업무 처리가 가능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하도록 하며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데이터를 기반으로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 안전 및 효율성을 향상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시킬 수 있음</a:t>
            </a:r>
            <a:endParaRPr kumimoji="0" lang="ko-KR" altLang="en-US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081133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081133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081133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310733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893494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4" y="3809184"/>
            <a:ext cx="2847876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공간에 동사무소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구청 등을 구축하고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곳에서 아바타를 통해서 행정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업무를 처리할 수 있음</a:t>
            </a:r>
            <a:endParaRPr kumimoji="0" lang="en-US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실제 공간은 문화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 공간으로 활용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50813" y="3809184"/>
            <a:ext cx="2686756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공공 데이터와 연동하여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밀수 등 불법 행위 및 사고 방지에 활용 가능함</a:t>
            </a:r>
            <a:endParaRPr kumimoji="0" lang="en-US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 관세청이 </a:t>
            </a: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홀로렌즈를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활용하여 밀수 감지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3809183"/>
            <a:ext cx="2686756" cy="162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빠른 길로 환자를 이송하고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과정에서 환자 치료를 하여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수색과 구조율 향상 등 위기 상황 대체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및 주차공간에 대한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시뮬레이션으로 효율적으로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없이 주차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1E6EF4-CE01-4DE2-8A05-6E1D7A00BE26}"/>
              </a:ext>
            </a:extLst>
          </p:cNvPr>
          <p:cNvSpPr/>
          <p:nvPr/>
        </p:nvSpPr>
        <p:spPr>
          <a:xfrm>
            <a:off x="3183658" y="2357984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D2269D-6ACC-41B4-820C-3ADC20B7B322}"/>
              </a:ext>
            </a:extLst>
          </p:cNvPr>
          <p:cNvSpPr/>
          <p:nvPr/>
        </p:nvSpPr>
        <p:spPr>
          <a:xfrm>
            <a:off x="205254" y="5051314"/>
            <a:ext cx="2585609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아바타를 통해서 친숙하게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서비스 제공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MZ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마케팅용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244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6CDEBE-3743-442E-A758-5F751A216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7"/>
          <a:stretch/>
        </p:blipFill>
        <p:spPr>
          <a:xfrm>
            <a:off x="0" y="1403063"/>
            <a:ext cx="9144000" cy="349946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제페토에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만든 </a:t>
            </a: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서울창업허브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월드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kumimoji="0" lang="en-US" altLang="ko-KR" sz="120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https://www.youtube.com/watch?v=9cqK4o6_dsI</a:t>
            </a:r>
            <a:r>
              <a:rPr kumimoji="0" lang="en-US" altLang="ko-KR" sz="120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2B10E-79C9-48C2-8350-4AD361295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83" y="1838158"/>
            <a:ext cx="2078390" cy="15969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040CA670-3BBA-4AA5-9A68-D7FE76FF4663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659" y="5012510"/>
            <a:ext cx="682846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제페토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스튜디오를 통해 패션 아이템을 제작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 가능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3F3F3F"/>
              </a:solidFill>
              <a:effectLst>
                <a:glow rad="127000">
                  <a:prstClr val="white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AR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콘텐츠 게임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 SNS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기능이 강화되어 있음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댄스 따라하기등의 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AR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 게임 제공</a:t>
            </a:r>
            <a:endParaRPr lang="en-US" altLang="ko-KR" sz="150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3F3F3F"/>
              </a:solidFill>
              <a:effectLst>
                <a:glow rad="127000">
                  <a:prstClr val="white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marL="257175" indent="-257175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빌드잇으로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 가상공간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(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월드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)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도 직접 제작 가능</a:t>
            </a:r>
            <a:endParaRPr lang="en-US" altLang="ko-KR" sz="150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86052"/>
              </a:solidFill>
              <a:effectLst>
                <a:glow rad="127000">
                  <a:prstClr val="white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2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7"/>
            <a:ext cx="8406068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의료는 </a:t>
            </a:r>
            <a:r>
              <a:rPr kumimoji="0" lang="en-US" altLang="ko-KR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원격 진료</a:t>
            </a:r>
            <a:r>
              <a:rPr kumimoji="0" lang="en-US" altLang="ko-KR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수술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가능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유전정보 및 병력을 기반한 디지털 트윈을 활용하여 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질병을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및 예방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하도록 발전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것임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kumimoji="0" lang="ko-KR" altLang="en-US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293915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350040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4150631"/>
            <a:ext cx="2686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트윈에 저장된 정보를 통해서 아바타가 의사와 가상진료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4150631"/>
            <a:ext cx="268675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현장에 있는 것과 같은 원격 진료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수술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 및 훈련이 필요한 의료진들이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실제 현장에서 배우는 것과 같은 환경 제공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치료 가능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공포증 등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150631"/>
            <a:ext cx="2595746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센서 등을 통해 일상 생활 속 병환을 야기 시키는 인자를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발굴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치료시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실감 있는 정보를 제공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 성공적인 치료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4AA6F42A-6480-4D9D-BC87-87945BBD4034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(6)</a:t>
            </a:r>
            <a:r>
              <a:rPr kumimoji="0" lang="ko-KR" altLang="en-US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의료</a:t>
            </a:r>
            <a:endParaRPr kumimoji="0" lang="ko-KR" altLang="en-US" sz="24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16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71664F-C63F-44C3-83D7-3E0C34027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/>
          <a:stretch/>
        </p:blipFill>
        <p:spPr>
          <a:xfrm>
            <a:off x="0" y="1403062"/>
            <a:ext cx="9144000" cy="4597688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삼성전자</a:t>
            </a:r>
            <a:r>
              <a:rPr kumimoji="0"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시각장애인 위한 ‘</a:t>
            </a:r>
            <a:r>
              <a:rPr kumimoji="0" lang="ko-KR" altLang="en-US" sz="135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릴루미노</a:t>
            </a:r>
            <a:r>
              <a:rPr kumimoji="0"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35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Relumino</a:t>
            </a:r>
            <a:r>
              <a:rPr kumimoji="0"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350" spc="-113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kumimoji="0" lang="ko-KR" altLang="en-US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의료기기 등록 신청</a:t>
            </a:r>
            <a:endParaRPr kumimoji="0" lang="en-US" altLang="ko-KR" sz="1350" dirty="0">
              <a:solidFill>
                <a:prstClr val="white">
                  <a:lumMod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4D567-0D21-4B16-B712-AF0A0FBDC33F}"/>
              </a:ext>
            </a:extLst>
          </p:cNvPr>
          <p:cNvSpPr/>
          <p:nvPr/>
        </p:nvSpPr>
        <p:spPr>
          <a:xfrm>
            <a:off x="-2158" y="1728172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B58224-2EE4-492C-B1EC-11A10F9DCC01}"/>
              </a:ext>
            </a:extLst>
          </p:cNvPr>
          <p:cNvSpPr/>
          <p:nvPr/>
        </p:nvSpPr>
        <p:spPr>
          <a:xfrm>
            <a:off x="132100" y="1784296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VIDEO: Users Can Touch This Virtual Reality Heart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https://www.dicardiology.com/videos/video-users-can-touch-virtual-reality-heart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D8181AA1-6A9C-4324-AA49-570A649D70CD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의료</a:t>
            </a:r>
          </a:p>
        </p:txBody>
      </p:sp>
    </p:spTree>
    <p:extLst>
      <p:ext uri="{BB962C8B-B14F-4D97-AF65-F5344CB8AC3E}">
        <p14:creationId xmlns:p14="http://schemas.microsoft.com/office/powerpoint/2010/main" val="3529946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A77AF-A92A-4A0B-A854-008C48EFA629}"/>
              </a:ext>
            </a:extLst>
          </p:cNvPr>
          <p:cNvSpPr/>
          <p:nvPr/>
        </p:nvSpPr>
        <p:spPr>
          <a:xfrm>
            <a:off x="0" y="3209731"/>
            <a:ext cx="9144000" cy="27910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85416"/>
            <a:ext cx="8406068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아바타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위한 유통 채널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만들어 질 것이며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5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실제와 같은 가상 체험 및 쇼핑이 가능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것임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재고와 연동된 데이터를 기반으로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관리 자동화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발전될 전망임</a:t>
            </a:r>
            <a:endParaRPr kumimoji="0" lang="ko-KR" altLang="en-US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350991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30105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350038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4150630"/>
            <a:ext cx="2686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상품을 아바타에게 판매할 수 있음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4150631"/>
            <a:ext cx="268675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</a:t>
            </a: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피팅룸을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만들어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고객들이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입어보지 않고서도 다양한 제품들을 입어볼 수 있음</a:t>
            </a:r>
            <a:endParaRPr kumimoji="0" lang="en-US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제품 시연 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쇼핑몰에서 실제와 같은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경험으로 쇼핑 가능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4150630"/>
            <a:ext cx="25957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재고 자동화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모니터링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채워넣음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뺌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재고 관리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재고 모니터링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8D33E92E-F23E-4EBC-ADF1-85079A883F0F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(7)</a:t>
            </a:r>
            <a:r>
              <a:rPr kumimoji="0" lang="ko-KR" altLang="en-US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</a:t>
            </a:r>
            <a:endParaRPr kumimoji="0" lang="ko-KR" altLang="en-US" sz="24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26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 </a:t>
            </a: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제페토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한강점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전경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https://youtu.be/_prapGozD08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CE167CB9-63AB-4370-A957-C8A90A54F387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유통</a:t>
            </a:r>
            <a:endParaRPr kumimoji="0" lang="ko-KR" altLang="en-US" sz="24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47AE2C-197C-4D34-9A05-1262E79A2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8"/>
          <a:stretch/>
        </p:blipFill>
        <p:spPr>
          <a:xfrm>
            <a:off x="4609018" y="1784296"/>
            <a:ext cx="3843245" cy="1956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5ECE27-BAFD-481C-B5F2-600108408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18" y="3827275"/>
            <a:ext cx="3445310" cy="19560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6A7AFC-7DD6-422A-87AC-33CAE1038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79" y="1784297"/>
            <a:ext cx="2774465" cy="15825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B079F6-45A8-4210-958E-FC62AF64B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889" y="1784296"/>
            <a:ext cx="1327883" cy="2360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C257F-6F4D-4442-A9D5-CBC2D2035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79" y="3414844"/>
            <a:ext cx="2774465" cy="13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3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A0FC517-D2AC-4DD1-B729-E1B0E15A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6" y="2617042"/>
            <a:ext cx="361905" cy="357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8B4B85-B6C1-452E-BF81-BD64925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12" y="2617042"/>
            <a:ext cx="361905" cy="35756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522B-B512-4B6B-8ABB-45A1F32381C2}"/>
              </a:ext>
            </a:extLst>
          </p:cNvPr>
          <p:cNvSpPr/>
          <p:nvPr/>
        </p:nvSpPr>
        <p:spPr>
          <a:xfrm>
            <a:off x="257009" y="1491888"/>
            <a:ext cx="840606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공간에 더 많은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정보가 노출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될 수 있어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악용되지 않도록 준비 필요</a:t>
            </a:r>
            <a:endParaRPr kumimoji="0" lang="ko-KR" altLang="en-US" sz="1500" u="sng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C7A44-8B74-4E68-BC39-D817023FAA34}"/>
              </a:ext>
            </a:extLst>
          </p:cNvPr>
          <p:cNvSpPr/>
          <p:nvPr/>
        </p:nvSpPr>
        <p:spPr>
          <a:xfrm>
            <a:off x="257008" y="3079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美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4F57FA-06EE-44E0-B18B-B172D1D447B7}"/>
              </a:ext>
            </a:extLst>
          </p:cNvPr>
          <p:cNvSpPr/>
          <p:nvPr/>
        </p:nvSpPr>
        <p:spPr>
          <a:xfrm>
            <a:off x="3381655" y="3079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현실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(XR)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DD9EFE-9CA2-4A36-9BF1-05F1FE4DC05B}"/>
              </a:ext>
            </a:extLst>
          </p:cNvPr>
          <p:cNvSpPr/>
          <p:nvPr/>
        </p:nvSpPr>
        <p:spPr>
          <a:xfrm>
            <a:off x="6441934" y="3079259"/>
            <a:ext cx="24031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디지털 트윈</a:t>
            </a:r>
          </a:p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(DIGITAL TWIN)</a:t>
            </a: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E05E52E0-EF6A-42BE-A817-7C8732BA8D0E}"/>
              </a:ext>
            </a:extLst>
          </p:cNvPr>
          <p:cNvSpPr/>
          <p:nvPr/>
        </p:nvSpPr>
        <p:spPr>
          <a:xfrm>
            <a:off x="-2158" y="2016315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7FFAEA-DEE3-42EF-887E-BFFC625E8691}"/>
              </a:ext>
            </a:extLst>
          </p:cNvPr>
          <p:cNvSpPr/>
          <p:nvPr/>
        </p:nvSpPr>
        <p:spPr>
          <a:xfrm>
            <a:off x="3069358" y="2072439"/>
            <a:ext cx="300096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정보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</a:t>
            </a: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endParaRPr kumimoji="0" lang="en-US" altLang="ko-KR" sz="13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927D8D-5C85-4199-A250-E0976B3AB739}"/>
              </a:ext>
            </a:extLst>
          </p:cNvPr>
          <p:cNvSpPr/>
          <p:nvPr/>
        </p:nvSpPr>
        <p:spPr>
          <a:xfrm>
            <a:off x="205253" y="3878898"/>
            <a:ext cx="268675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소셜미디어 및 아바타를 통해서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개인정보의 노출 취약점 존재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프로그래밍되고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알고리즘에 의해 </a:t>
            </a:r>
            <a:r>
              <a:rPr kumimoji="0" lang="ko-KR" altLang="en-US" sz="13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활동되는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아바타의 경우 그 권리와 정보 보호 등에 대한 선 고려 필요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MZ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신세대들의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B95AB6-188E-466F-A0ED-9DC91BEC64B2}"/>
              </a:ext>
            </a:extLst>
          </p:cNvPr>
          <p:cNvSpPr/>
          <p:nvPr/>
        </p:nvSpPr>
        <p:spPr>
          <a:xfrm>
            <a:off x="3270110" y="3878899"/>
            <a:ext cx="268675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Standard de facto/Jure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등이 정해지고 있어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선행적인 정보보호 기술 및 정책 대응 필요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XR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서비스에서 원하지 않는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타인의 개인정보 노출 취약점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대비 등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9EFE33-C012-45B8-9B90-358A14FBCBFA}"/>
              </a:ext>
            </a:extLst>
          </p:cNvPr>
          <p:cNvSpPr/>
          <p:nvPr/>
        </p:nvSpPr>
        <p:spPr>
          <a:xfrm>
            <a:off x="6315546" y="3878898"/>
            <a:ext cx="259574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공장 자동화 등 산업용 디지털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트윈 정보 보호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빌딩 및 도시 디지털 트윈 등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영역은 테러 이용 방지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 등 영역에서는 개인 정보 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</a:t>
            </a:r>
            <a:r>
              <a:rPr kumimoji="0"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필요</a:t>
            </a:r>
            <a:endParaRPr kumimoji="0" lang="ko-KR" altLang="ko-KR" sz="135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3DDCE195-4E19-4938-ADBA-C0AA4763EA18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(8)</a:t>
            </a:r>
            <a:r>
              <a:rPr kumimoji="0" lang="ko-KR" altLang="en-US" sz="24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개인정보와 </a:t>
            </a:r>
            <a:r>
              <a:rPr kumimoji="0" lang="ko-KR" altLang="en-US" sz="24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484440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AD210A8-98A8-4758-9F48-1029DF6EC5DB}"/>
              </a:ext>
            </a:extLst>
          </p:cNvPr>
          <p:cNvSpPr/>
          <p:nvPr/>
        </p:nvSpPr>
        <p:spPr>
          <a:xfrm>
            <a:off x="-2158" y="1346938"/>
            <a:ext cx="9144000" cy="381233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맑은 고딕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69472F-23B4-48D7-B502-404B31D971C1}"/>
              </a:ext>
            </a:extLst>
          </p:cNvPr>
          <p:cNvSpPr/>
          <p:nvPr/>
        </p:nvSpPr>
        <p:spPr>
          <a:xfrm>
            <a:off x="132100" y="1403063"/>
            <a:ext cx="8841528" cy="320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PRIVACY MATTERS: THE LOOMING THREAT OVER AR</a:t>
            </a:r>
            <a:r>
              <a:rPr kumimoji="0" lang="ko-KR" altLang="en-US" sz="135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http://vrworld.com/2015/04/13/privacy-matters-the-looming-threat-over-ar/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350" dirty="0">
              <a:solidFill>
                <a:srgbClr val="5B9BD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84735A-E346-4D9B-BFE8-C7C436BAD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6" r="2166"/>
          <a:stretch/>
        </p:blipFill>
        <p:spPr>
          <a:xfrm>
            <a:off x="0" y="1706904"/>
            <a:ext cx="9144001" cy="4293846"/>
          </a:xfrm>
          <a:prstGeom prst="rect">
            <a:avLst/>
          </a:prstGeom>
        </p:spPr>
      </p:pic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07D9E89-DCC6-4D1E-A501-CC5EC5984AA9}"/>
              </a:ext>
            </a:extLst>
          </p:cNvPr>
          <p:cNvSpPr txBox="1">
            <a:spLocks/>
          </p:cNvSpPr>
          <p:nvPr/>
        </p:nvSpPr>
        <p:spPr>
          <a:xfrm>
            <a:off x="132100" y="878822"/>
            <a:ext cx="6075759" cy="4357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개인정보와 보안</a:t>
            </a:r>
            <a:endParaRPr kumimoji="0" lang="ko-KR" altLang="en-US" sz="24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5C709-24FE-4EA9-85F6-44A49860C76B}"/>
              </a:ext>
            </a:extLst>
          </p:cNvPr>
          <p:cNvSpPr/>
          <p:nvPr/>
        </p:nvSpPr>
        <p:spPr>
          <a:xfrm>
            <a:off x="8586711" y="5560413"/>
            <a:ext cx="544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</a:pPr>
            <a:r>
              <a:rPr kumimoji="0" lang="en-US" altLang="ko-KR" sz="24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endParaRPr kumimoji="0" lang="ko-KR" altLang="en-US" sz="24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40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208912" cy="2304256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</a:t>
            </a:r>
            <a:r>
              <a:rPr lang="en-US" altLang="ko-KR" sz="2000" dirty="0" smtClean="0"/>
              <a:t>1. </a:t>
            </a:r>
            <a:r>
              <a:rPr lang="ko-KR" altLang="en-US" sz="2000" dirty="0" smtClean="0"/>
              <a:t>가상현실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가상현실의 기술적 요소</a:t>
            </a:r>
            <a:endParaRPr lang="en-US" altLang="ko-KR" sz="1800" b="1" u="sng" dirty="0">
              <a:solidFill>
                <a:srgbClr val="FF0000"/>
              </a:solidFill>
              <a:latin typeface="+mn-ea"/>
            </a:endParaRPr>
          </a:p>
          <a:p>
            <a:pPr lvl="3">
              <a:buClr>
                <a:srgbClr val="3C479D"/>
              </a:buClr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공간성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>
                <a:latin typeface="+mn-ea"/>
              </a:rPr>
              <a:t>실시간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</a:rPr>
              <a:t>상호 </a:t>
            </a:r>
            <a:r>
              <a:rPr lang="ko-KR" altLang="en-US" sz="1600" dirty="0" err="1" smtClean="0">
                <a:solidFill>
                  <a:srgbClr val="FF0000"/>
                </a:solidFill>
                <a:latin typeface="+mn-ea"/>
              </a:rPr>
              <a:t>작용성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lvl="3">
              <a:buClr>
                <a:srgbClr val="3C479D"/>
              </a:buClr>
            </a:pPr>
            <a:r>
              <a:rPr lang="ko-KR" altLang="en-US" sz="1600" dirty="0">
                <a:latin typeface="+mn-ea"/>
              </a:rPr>
              <a:t>기기와의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호환성</a:t>
            </a:r>
            <a:endParaRPr lang="en-US" altLang="ko-KR" sz="1800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sz="18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16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84E550E-C472-40D0-A3D5-5F99CCBFA511}"/>
              </a:ext>
            </a:extLst>
          </p:cNvPr>
          <p:cNvSpPr txBox="1">
            <a:spLocks/>
          </p:cNvSpPr>
          <p:nvPr/>
        </p:nvSpPr>
        <p:spPr>
          <a:xfrm>
            <a:off x="96379" y="2952103"/>
            <a:ext cx="4368465" cy="595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0" kern="120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spcBef>
                <a:spcPts val="750"/>
              </a:spcBef>
              <a:spcAft>
                <a:spcPts val="0"/>
              </a:spcAft>
            </a:pPr>
            <a:r>
              <a:rPr kumimoji="0" lang="en-US" altLang="ko-KR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3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kumimoji="0" lang="ko-KR" altLang="en-US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kumimoji="0" lang="en-US" altLang="ko-KR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2.0</a:t>
            </a:r>
            <a:r>
              <a:rPr kumimoji="0" lang="ko-KR" altLang="en-US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미래</a:t>
            </a:r>
          </a:p>
        </p:txBody>
      </p:sp>
    </p:spTree>
    <p:extLst>
      <p:ext uri="{BB962C8B-B14F-4D97-AF65-F5344CB8AC3E}">
        <p14:creationId xmlns:p14="http://schemas.microsoft.com/office/powerpoint/2010/main" val="2755665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2100" y="911169"/>
            <a:ext cx="6075759" cy="435769"/>
          </a:xfrm>
        </p:spPr>
        <p:txBody>
          <a:bodyPr/>
          <a:lstStyle/>
          <a:p>
            <a:r>
              <a:rPr lang="ko-KR" altLang="en-US" dirty="0"/>
              <a:t>디지털 美</a:t>
            </a:r>
            <a:r>
              <a:rPr lang="en-US" altLang="ko-KR" dirty="0"/>
              <a:t>(DIGITAL ME: AVATAR)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72144" y="2257246"/>
            <a:ext cx="56613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미는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공간에서 나의 물리적 한계를 초월하여 활동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</a:t>
            </a:r>
            <a:r>
              <a:rPr kumimoji="0" lang="ko-KR" altLang="en-US" sz="1500" u="sng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나」를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대신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「아바타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(AVATAR,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분신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分身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」임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7975" y="1465776"/>
            <a:ext cx="51295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아바타</a:t>
            </a:r>
            <a:r>
              <a:rPr lang="en-US" altLang="ko-KR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/>
            </a:r>
            <a:br>
              <a:rPr lang="en-US" altLang="ko-KR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(AVATAR, 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분신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,</a:t>
            </a:r>
            <a:r>
              <a:rPr lang="ko-KR" altLang="en-US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分身</a:t>
            </a:r>
            <a:r>
              <a:rPr lang="en-US" altLang="ko-KR" sz="15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)</a:t>
            </a:r>
          </a:p>
        </p:txBody>
      </p:sp>
      <p:sp>
        <p:nvSpPr>
          <p:cNvPr id="25" name="이등변 삼각형 24"/>
          <p:cNvSpPr/>
          <p:nvPr/>
        </p:nvSpPr>
        <p:spPr>
          <a:xfrm flipV="1">
            <a:off x="3158474" y="3117454"/>
            <a:ext cx="261257" cy="11974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4110" y="3367224"/>
            <a:ext cx="5589984" cy="42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00CC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아바타가 활동하는 디지털 공간이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0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glow rad="127000">
                    <a:prstClr val="white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메타버스의 한 시나리오</a:t>
            </a:r>
            <a:r>
              <a:rPr kumimoji="0" lang="ko-KR" altLang="en-US" sz="20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glow rad="127000">
                    <a:prstClr val="white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됨</a:t>
            </a:r>
            <a:endParaRPr lang="en-US" altLang="ko-KR" sz="2000" b="1" u="sng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effectLst>
                <a:glow rad="127000">
                  <a:prstClr val="white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526" y="4027650"/>
            <a:ext cx="5589984" cy="814268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공간에서는 물리적인 한계가 없어 누구나 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육체적 신원을 초월하는 새로운 신원을 창조할 수 있음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A70D7C-46AC-4786-A1DB-0137B97978DC}"/>
              </a:ext>
            </a:extLst>
          </p:cNvPr>
          <p:cNvSpPr/>
          <p:nvPr/>
        </p:nvSpPr>
        <p:spPr>
          <a:xfrm>
            <a:off x="547526" y="4943700"/>
            <a:ext cx="5589984" cy="8142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0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세계에서 사람은 동물이 될 수도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현실에서 남자이지만 여자가 될 수도 있음</a:t>
            </a:r>
          </a:p>
        </p:txBody>
      </p:sp>
    </p:spTree>
    <p:extLst>
      <p:ext uri="{BB962C8B-B14F-4D97-AF65-F5344CB8AC3E}">
        <p14:creationId xmlns:p14="http://schemas.microsoft.com/office/powerpoint/2010/main" val="3887644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5D200A-A3E0-4D7C-AFF4-4A5852144805}"/>
              </a:ext>
            </a:extLst>
          </p:cNvPr>
          <p:cNvSpPr/>
          <p:nvPr/>
        </p:nvSpPr>
        <p:spPr>
          <a:xfrm>
            <a:off x="0" y="1346937"/>
            <a:ext cx="9144000" cy="24755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디지털 美</a:t>
            </a:r>
            <a:r>
              <a:rPr lang="en-US" altLang="ko-KR" dirty="0"/>
              <a:t>(DIGITAL ME: AVATAR)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728A77-7B0F-4278-BB4D-2346E8DAD8CD}"/>
              </a:ext>
            </a:extLst>
          </p:cNvPr>
          <p:cNvSpPr/>
          <p:nvPr/>
        </p:nvSpPr>
        <p:spPr>
          <a:xfrm>
            <a:off x="257009" y="2134397"/>
            <a:ext cx="781084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인간의 상징적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재현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kumimoji="0" lang="ko-KR" altLang="en-US" sz="15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아바타로 정의함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아바타는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5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그래픽으로 구현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특성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기초하고 있음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이용자를 대신하는 것인 동시에</a:t>
            </a:r>
            <a:r>
              <a:rPr kumimoji="0" lang="ko-KR" altLang="en-US" sz="1500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몸의 형상으로 존재하는 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신체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kumimoji="0" lang="ko-KR" altLang="en-US" sz="15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있음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기술의 발전에 따라 끊임없이 진화하는 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사이버 인격체</a:t>
            </a:r>
            <a:r>
              <a:rPr kumimoji="0" lang="en-US" altLang="ko-KR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kumimoji="0" lang="ko-KR" altLang="en-US" sz="1500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kumimoji="0" lang="ko-KR" altLang="en-US" sz="1500" u="sng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E0B50C-8D6F-4B84-9BE6-7B1A8ACC8DC7}"/>
              </a:ext>
            </a:extLst>
          </p:cNvPr>
          <p:cNvSpPr/>
          <p:nvPr/>
        </p:nvSpPr>
        <p:spPr>
          <a:xfrm>
            <a:off x="199137" y="1556587"/>
            <a:ext cx="55341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700" b="1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아바타</a:t>
            </a:r>
            <a:r>
              <a:rPr lang="en-US" altLang="ko-KR" sz="2400" b="1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(Avatar</a:t>
            </a:r>
            <a:r>
              <a:rPr lang="en-US" altLang="ko-KR" sz="2400" b="1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) ***</a:t>
            </a:r>
            <a:endParaRPr lang="ko-KR" altLang="en-US" sz="2400" b="1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EE523A-5680-4D82-961C-7CA4B1B20F17}"/>
              </a:ext>
            </a:extLst>
          </p:cNvPr>
          <p:cNvSpPr/>
          <p:nvPr/>
        </p:nvSpPr>
        <p:spPr>
          <a:xfrm>
            <a:off x="254667" y="4580807"/>
            <a:ext cx="59369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게임 속에서는 아바타가 ‘</a:t>
            </a: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나’의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새로운 신원으로 활동하고 있었으며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ROBLOX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제페토의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 이용자는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7B0C7E-776C-48C2-8E25-09B2CF4915E1}"/>
              </a:ext>
            </a:extLst>
          </p:cNvPr>
          <p:cNvSpPr/>
          <p:nvPr/>
        </p:nvSpPr>
        <p:spPr>
          <a:xfrm>
            <a:off x="196795" y="4002997"/>
            <a:ext cx="55341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MZ </a:t>
            </a:r>
            <a:r>
              <a:rPr lang="ko-KR" altLang="en-US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세대의 소통 채널</a:t>
            </a:r>
            <a:endParaRPr lang="ko-KR" altLang="en-US" sz="150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F55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092C46-36D4-4092-96B7-9F784D1512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5" b="22062"/>
          <a:stretch/>
        </p:blipFill>
        <p:spPr>
          <a:xfrm>
            <a:off x="5032967" y="4098058"/>
            <a:ext cx="3965995" cy="19026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826DE5-2CB9-4D49-AD15-C717A592D9FD}"/>
              </a:ext>
            </a:extLst>
          </p:cNvPr>
          <p:cNvSpPr/>
          <p:nvPr/>
        </p:nvSpPr>
        <p:spPr>
          <a:xfrm>
            <a:off x="402240" y="5757557"/>
            <a:ext cx="5641797" cy="19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kumimoji="0" lang="ko-KR" altLang="en-US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kumimoji="0" lang="ko-KR" altLang="en-US" sz="6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제페토</a:t>
            </a:r>
            <a:r>
              <a:rPr kumimoji="0" lang="ko-KR" altLang="en-US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</a:t>
            </a: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https://studio.zepeto.me/kr</a:t>
            </a:r>
          </a:p>
        </p:txBody>
      </p:sp>
    </p:spTree>
    <p:extLst>
      <p:ext uri="{BB962C8B-B14F-4D97-AF65-F5344CB8AC3E}">
        <p14:creationId xmlns:p14="http://schemas.microsoft.com/office/powerpoint/2010/main" val="1482390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디지털 美</a:t>
            </a:r>
            <a:r>
              <a:rPr lang="en-US" altLang="ko-KR" dirty="0"/>
              <a:t>(DIGITAL ME: AVATAR)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EAF68F-6F89-450F-8FC2-5F5F6BFA520D}"/>
              </a:ext>
            </a:extLst>
          </p:cNvPr>
          <p:cNvSpPr/>
          <p:nvPr/>
        </p:nvSpPr>
        <p:spPr>
          <a:xfrm>
            <a:off x="121211" y="1353407"/>
            <a:ext cx="7170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8F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</a:t>
            </a:r>
            <a:r>
              <a:rPr lang="ko-KR" altLang="en-US" b="1" u="sng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가상 공간 특징 별 드러나는 욕망에 따른 디지털 미 분류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8EDEA9D-B041-45B3-915C-2D16A599C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48019"/>
              </p:ext>
            </p:extLst>
          </p:nvPr>
        </p:nvGraphicFramePr>
        <p:xfrm>
          <a:off x="1531189" y="2221825"/>
          <a:ext cx="5947914" cy="3358387"/>
        </p:xfrm>
        <a:graphic>
          <a:graphicData uri="http://schemas.openxmlformats.org/drawingml/2006/table">
            <a:tbl>
              <a:tblPr/>
              <a:tblGrid>
                <a:gridCol w="2967851">
                  <a:extLst>
                    <a:ext uri="{9D8B030D-6E8A-4147-A177-3AD203B41FA5}">
                      <a16:colId xmlns:a16="http://schemas.microsoft.com/office/drawing/2014/main" val="1743436645"/>
                    </a:ext>
                  </a:extLst>
                </a:gridCol>
                <a:gridCol w="2980063">
                  <a:extLst>
                    <a:ext uri="{9D8B030D-6E8A-4147-A177-3AD203B41FA5}">
                      <a16:colId xmlns:a16="http://schemas.microsoft.com/office/drawing/2014/main" val="65500914"/>
                    </a:ext>
                  </a:extLst>
                </a:gridCol>
              </a:tblGrid>
              <a:tr h="4567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모르는 나</a:t>
                      </a: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(Unknown Real Me) 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아는 나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(Known Real Me)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78202"/>
                  </a:ext>
                </a:extLst>
              </a:tr>
              <a:tr h="1264776"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승인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(Permission)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 조건에 해당되는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상황을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자동으로 기록하여 만들어 지는 </a:t>
                      </a:r>
                      <a: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세상 속 캐릭터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인지하지 못하는 상황에서도 데이터가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기록되며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스스로 통제 못할 수도 있음</a:t>
                      </a:r>
                      <a:endParaRPr lang="ko-KR" sz="1200" b="0" i="0" u="sng" strike="noStrike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직접 판단하여 기록하고 </a:t>
                      </a:r>
                      <a:r>
                        <a:rPr lang="ko-KR" altLang="en-US" sz="1200" b="0" i="0" u="sng" strike="noStrike" dirty="0" smtClean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통제하는 </a:t>
                      </a:r>
                      <a: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세상 속 캐릭터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순간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마다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기록 여부를 판단하기 때문에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인지</a:t>
                      </a:r>
                      <a: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판단 능력이 있을 때만 기록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가능</a:t>
                      </a:r>
                      <a:endParaRPr 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97458"/>
                  </a:ext>
                </a:extLst>
              </a:tr>
              <a:tr h="450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새로운 신원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(NEW CREATURE)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되고 싶은 나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Wanna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Me)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05308"/>
                  </a:ext>
                </a:extLst>
              </a:tr>
              <a:tr h="1186302"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자동으로 수집되어 가상으로 생성된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세상 속 캐릭터 또는 현실에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존재하지 않지만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가상으로 만들어진 </a:t>
                      </a:r>
                      <a: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세상 속 캐릭터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</a:t>
                      </a:r>
                      <a:endParaRPr 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직접 판단하며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개인과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다른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 </a:t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그리고 </a:t>
                      </a: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되고 싶은 또는 하고 싶은 디지털 </a:t>
                      </a:r>
                      <a: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세상 속 캐릭터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수동으로 판단하기 때문에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통제 가능함</a:t>
                      </a:r>
                      <a:endParaRPr 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00696"/>
                  </a:ext>
                </a:extLst>
              </a:tr>
            </a:tbl>
          </a:graphicData>
        </a:graphic>
      </p:graphicFrame>
      <p:sp>
        <p:nvSpPr>
          <p:cNvPr id="38" name="Rectangle 3">
            <a:extLst>
              <a:ext uri="{FF2B5EF4-FFF2-40B4-BE49-F238E27FC236}">
                <a16:creationId xmlns:a16="http://schemas.microsoft.com/office/drawing/2014/main" id="{6B8C99C7-C028-4310-A9D4-2CEEDB896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21" y="3474239"/>
            <a:ext cx="1368734" cy="43858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자동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/</a:t>
            </a: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무관여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(Automation)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69DCAEBA-9D99-4E2F-8FFB-E052031F3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865" y="3474240"/>
            <a:ext cx="1368734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의지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/</a:t>
            </a: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관여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50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</a:t>
            </a:r>
            <a:r>
              <a:rPr kumimoji="0" lang="en-US" altLang="ko-KR" sz="1500" b="1" spc="-113" dirty="0" err="1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Mannual</a:t>
            </a:r>
            <a:r>
              <a:rPr kumimoji="0" lang="en-US" altLang="ko-KR" sz="150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9C0A4150-D7B0-44B6-835B-95320F80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1939232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실제</a:t>
            </a:r>
            <a:r>
              <a:rPr kumimoji="0" lang="en-US" altLang="ko-KR" sz="150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(Origin)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B8705F87-0E24-452C-8663-C1F97D545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5638443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욕망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(Desire)</a:t>
            </a:r>
            <a:endParaRPr kumimoji="0" lang="en-US" altLang="ko-KR" sz="135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3648" y="2170065"/>
            <a:ext cx="2880320" cy="3410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41327" y="2170064"/>
            <a:ext cx="3052016" cy="343602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6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" y="1407204"/>
            <a:ext cx="8263632" cy="210389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707904" y="1760399"/>
            <a:ext cx="47525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67544" y="2086556"/>
            <a:ext cx="7992888" cy="33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635309"/>
            <a:ext cx="5090719" cy="252999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67544" y="2480479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95936" y="2768511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516216" y="2768511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732240" y="3128551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67544" y="3128551"/>
            <a:ext cx="22322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40816" y="97143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증강현실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6849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가상공간 구현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DDD7258-586A-8AC3-BB01-866B11AC8E6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23207"/>
            <a:ext cx="4248472" cy="3161977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2CFB66-3A56-E1F9-B2C4-1D7B405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3" y="1923207"/>
            <a:ext cx="4312429" cy="31619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  <a:latin typeface="+mn-ea"/>
                <a:ea typeface="+mn-ea"/>
              </a:rPr>
              <a:t>01. </a:t>
            </a:r>
            <a:r>
              <a:rPr lang="ko-KR" altLang="en-US" dirty="0">
                <a:latin typeface="+mn-ea"/>
                <a:ea typeface="+mn-ea"/>
              </a:rPr>
              <a:t>가상공간 구현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245C8-859C-A6E5-BAAA-A2C6A63C9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2" y="1340768"/>
            <a:ext cx="8358322" cy="410232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977015" y="4581128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5433399" y="4581128"/>
            <a:ext cx="1800200" cy="103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77015" y="4941168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369503" y="4941168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61091" y="5301208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3519" y="5301208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8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5-1.교수우측위치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12014</TotalTime>
  <Words>2252</Words>
  <Application>Microsoft Office PowerPoint</Application>
  <PresentationFormat>화면 슬라이드 쇼(4:3)</PresentationFormat>
  <Paragraphs>385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8" baseType="lpstr">
      <vt:lpstr>맑은 고딕</vt:lpstr>
      <vt:lpstr>나눔스퀘어 Bold</vt:lpstr>
      <vt:lpstr>Noto Sans</vt:lpstr>
      <vt:lpstr>HY견고딕</vt:lpstr>
      <vt:lpstr>Rajdhani Bold</vt:lpstr>
      <vt:lpstr>굴림</vt:lpstr>
      <vt:lpstr>Wingdings</vt:lpstr>
      <vt:lpstr>Arial</vt:lpstr>
      <vt:lpstr>Calibri</vt:lpstr>
      <vt:lpstr>Times New Roman</vt:lpstr>
      <vt:lpstr>Tahoma</vt:lpstr>
      <vt:lpstr>나눔고딕</vt:lpstr>
      <vt:lpstr>나눔스퀘어 ExtraBold</vt:lpstr>
      <vt:lpstr>Office 테마</vt:lpstr>
      <vt:lpstr>3_5-1.교수우측위치</vt:lpstr>
      <vt:lpstr>Chapter 02 메타버스 관련 기술</vt:lpstr>
      <vt:lpstr>PowerPoint 프레젠테이션</vt:lpstr>
      <vt:lpstr>PowerPoint 프레젠테이션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01. 가상공간 구현</vt:lpstr>
      <vt:lpstr>PowerPoint 프레젠테이션</vt:lpstr>
      <vt:lpstr>02. 가상경제</vt:lpstr>
      <vt:lpstr>02. 가상경제</vt:lpstr>
      <vt:lpstr>02. 가상경제</vt:lpstr>
      <vt:lpstr>02. 가상경제</vt:lpstr>
      <vt:lpstr>02. 가상경제</vt:lpstr>
      <vt:lpstr>02. 가상경제</vt:lpstr>
      <vt:lpstr>02. 가상경제</vt:lpstr>
      <vt:lpstr>02. 가상경제</vt:lpstr>
      <vt:lpstr>PowerPoint 프레젠테이션</vt:lpstr>
      <vt:lpstr>03. 주요 기업의 메타버스 기술</vt:lpstr>
      <vt:lpstr>03. 주요 기업의 메타버스 기술</vt:lpstr>
      <vt:lpstr>03. 주요 기업의 메타버스 기술</vt:lpstr>
      <vt:lpstr>03. 주요 기업의 메타버스 기술</vt:lpstr>
      <vt:lpstr>03. 주요 기업의 메타버스 기술</vt:lpstr>
      <vt:lpstr>03. 주요 기업의 메타버스 기술</vt:lpstr>
      <vt:lpstr>03. 주요 기업의 메타버스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</dc:creator>
  <cp:lastModifiedBy>admin</cp:lastModifiedBy>
  <cp:revision>1487</cp:revision>
  <dcterms:created xsi:type="dcterms:W3CDTF">2012-07-11T10:23:22Z</dcterms:created>
  <dcterms:modified xsi:type="dcterms:W3CDTF">2023-09-14T04:29:41Z</dcterms:modified>
</cp:coreProperties>
</file>